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4" r:id="rId1"/>
    <p:sldMasterId id="2147484119" r:id="rId2"/>
    <p:sldMasterId id="2147484134" r:id="rId3"/>
    <p:sldMasterId id="2147484149" r:id="rId4"/>
    <p:sldMasterId id="2147484326" r:id="rId5"/>
    <p:sldMasterId id="2147488967" r:id="rId6"/>
  </p:sldMasterIdLst>
  <p:notesMasterIdLst>
    <p:notesMasterId r:id="rId24"/>
  </p:notesMasterIdLst>
  <p:sldIdLst>
    <p:sldId id="560" r:id="rId7"/>
    <p:sldId id="531" r:id="rId8"/>
    <p:sldId id="546" r:id="rId9"/>
    <p:sldId id="547" r:id="rId10"/>
    <p:sldId id="562" r:id="rId11"/>
    <p:sldId id="563" r:id="rId12"/>
    <p:sldId id="549" r:id="rId13"/>
    <p:sldId id="565" r:id="rId14"/>
    <p:sldId id="566" r:id="rId15"/>
    <p:sldId id="557" r:id="rId16"/>
    <p:sldId id="558" r:id="rId17"/>
    <p:sldId id="559" r:id="rId18"/>
    <p:sldId id="564" r:id="rId19"/>
    <p:sldId id="554" r:id="rId20"/>
    <p:sldId id="556" r:id="rId21"/>
    <p:sldId id="537" r:id="rId22"/>
    <p:sldId id="561" r:id="rId23"/>
  </p:sldIdLst>
  <p:sldSz cx="9144000" cy="5143500" type="screen16x9"/>
  <p:notesSz cx="6808788" cy="9940925"/>
  <p:defaultTextStyle>
    <a:defPPr>
      <a:defRPr lang="ru-RU"/>
    </a:defPPr>
    <a:lvl1pPr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0050" indent="4762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01688" indent="96838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03325" indent="144463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04963" indent="19367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EC4714"/>
    <a:srgbClr val="009900"/>
    <a:srgbClr val="F2F2F2"/>
    <a:srgbClr val="0066FF"/>
    <a:srgbClr val="3333FF"/>
    <a:srgbClr val="0000FF"/>
    <a:srgbClr val="0099CC"/>
    <a:srgbClr val="66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990" autoAdjust="0"/>
    <p:restoredTop sz="92179" autoAdjust="0"/>
  </p:normalViewPr>
  <p:slideViewPr>
    <p:cSldViewPr>
      <p:cViewPr varScale="1">
        <p:scale>
          <a:sx n="149" d="100"/>
          <a:sy n="149" d="100"/>
        </p:scale>
        <p:origin x="126" y="198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1BA6E-A925-45A6-8883-763D8F5B92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0D8BE-B04F-4BC8-A442-7AF8AF25CDA5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заявлению 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у работодателя на 2025 год</a:t>
          </a:r>
          <a:endParaRPr lang="ru-RU" sz="20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051B0ED-7D61-4DAC-BDEB-3F6F2A278C5E}" type="par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70F8C37-3338-4847-B5D2-9959132BD68B}" type="sib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2B836357-1F15-4A95-A08C-E5877A6FD2D3}" type="pres">
      <dgm:prSet presAssocID="{3C61BA6E-A925-45A6-8883-763D8F5B92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7B4FD-E8F3-4ED8-831A-CD8E000D5D94}" type="pres">
      <dgm:prSet presAssocID="{0990D8BE-B04F-4BC8-A442-7AF8AF25CDA5}" presName="parentText" presStyleLbl="node1" presStyleIdx="0" presStyleCnt="1" custScaleY="254240" custLinFactNeighborX="363" custLinFactNeighborY="-39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439D1-71BF-4A9D-B5A8-339764C3211B}" srcId="{3C61BA6E-A925-45A6-8883-763D8F5B92AF}" destId="{0990D8BE-B04F-4BC8-A442-7AF8AF25CDA5}" srcOrd="0" destOrd="0" parTransId="{0051B0ED-7D61-4DAC-BDEB-3F6F2A278C5E}" sibTransId="{970F8C37-3338-4847-B5D2-9959132BD68B}"/>
    <dgm:cxn modelId="{A6DFEFEE-9B19-4B07-A5B4-5D0C538A3BF5}" type="presOf" srcId="{0990D8BE-B04F-4BC8-A442-7AF8AF25CDA5}" destId="{9A57B4FD-E8F3-4ED8-831A-CD8E000D5D94}" srcOrd="0" destOrd="0" presId="urn:microsoft.com/office/officeart/2005/8/layout/vList2"/>
    <dgm:cxn modelId="{7CA7BD4B-6356-4303-8C30-EAC657C206D8}" type="presOf" srcId="{3C61BA6E-A925-45A6-8883-763D8F5B92AF}" destId="{2B836357-1F15-4A95-A08C-E5877A6FD2D3}" srcOrd="0" destOrd="0" presId="urn:microsoft.com/office/officeart/2005/8/layout/vList2"/>
    <dgm:cxn modelId="{671C9F82-AB39-4DF2-89BA-8C8FA258EF46}" type="presParOf" srcId="{2B836357-1F15-4A95-A08C-E5877A6FD2D3}" destId="{9A57B4FD-E8F3-4ED8-831A-CD8E000D5D94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490981-B38C-4FC6-BD5C-68BC9A6757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152AD4-4AE5-481C-B730-DC1E652E1CCB}">
      <dgm:prSet custT="1"/>
      <dgm:spPr>
        <a:noFill/>
        <a:ln w="3175"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Нет необходимости личного посещения налогового органа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83BC7CF1-6480-45A8-8BC7-FB8348B6849C}" type="parTrans" cxnId="{FD0CDCC6-E2EA-4043-B684-211E6983685D}">
      <dgm:prSet/>
      <dgm:spPr/>
      <dgm:t>
        <a:bodyPr/>
        <a:lstStyle/>
        <a:p>
          <a:endParaRPr lang="ru-RU"/>
        </a:p>
      </dgm:t>
    </dgm:pt>
    <dgm:pt modelId="{78141FE5-2C7D-439A-B522-F785976DB847}" type="sibTrans" cxnId="{FD0CDCC6-E2EA-4043-B684-211E6983685D}">
      <dgm:prSet/>
      <dgm:spPr/>
      <dgm:t>
        <a:bodyPr/>
        <a:lstStyle/>
        <a:p>
          <a:endParaRPr lang="ru-RU"/>
        </a:p>
      </dgm:t>
    </dgm:pt>
    <dgm:pt modelId="{E3C42A85-19FE-4157-B330-4095FE16E5A6}" type="pres">
      <dgm:prSet presAssocID="{26490981-B38C-4FC6-BD5C-68BC9A675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F2CADF-8BA5-4F81-80C6-948118011C84}" type="pres">
      <dgm:prSet presAssocID="{48152AD4-4AE5-481C-B730-DC1E652E1CCB}" presName="parentText" presStyleLbl="node1" presStyleIdx="0" presStyleCnt="1" custScaleY="100251" custLinFactNeighborX="444" custLinFactNeighborY="-124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3E7AE-3DD2-456C-AB9F-9BAFAB873F1A}" type="presOf" srcId="{26490981-B38C-4FC6-BD5C-68BC9A67574A}" destId="{E3C42A85-19FE-4157-B330-4095FE16E5A6}" srcOrd="0" destOrd="0" presId="urn:microsoft.com/office/officeart/2005/8/layout/vList2"/>
    <dgm:cxn modelId="{FD0CDCC6-E2EA-4043-B684-211E6983685D}" srcId="{26490981-B38C-4FC6-BD5C-68BC9A67574A}" destId="{48152AD4-4AE5-481C-B730-DC1E652E1CCB}" srcOrd="0" destOrd="0" parTransId="{83BC7CF1-6480-45A8-8BC7-FB8348B6849C}" sibTransId="{78141FE5-2C7D-439A-B522-F785976DB847}"/>
    <dgm:cxn modelId="{F9BDCAA5-E73D-40A6-9058-556BE7639C33}" type="presOf" srcId="{48152AD4-4AE5-481C-B730-DC1E652E1CCB}" destId="{FAF2CADF-8BA5-4F81-80C6-948118011C84}" srcOrd="0" destOrd="0" presId="urn:microsoft.com/office/officeart/2005/8/layout/vList2"/>
    <dgm:cxn modelId="{52950C9E-19AB-4471-9D90-4AAAA6E5990D}" type="presParOf" srcId="{E3C42A85-19FE-4157-B330-4095FE16E5A6}" destId="{FAF2CADF-8BA5-4F81-80C6-948118011C84}" srcOrd="0" destOrd="0" presId="urn:microsoft.com/office/officeart/2005/8/layout/vList2"/>
  </dgm:cxnLst>
  <dgm:bg/>
  <dgm:whole>
    <a:ln w="3175"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4E187F-4E79-404D-B289-36D8F8065C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2A7C6E-1472-45F2-89BA-F065BD95BD56}">
      <dgm:prSet custT="1"/>
      <dgm:spPr>
        <a:noFill/>
        <a:ln w="3175"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Интуитивно понятный интерфейс заполнения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CB8E75CC-029A-461E-9B0C-5A8EEB58B424}" type="parTrans" cxnId="{D2CCF3E4-C977-4F65-8B7D-1D3C6794A124}">
      <dgm:prSet/>
      <dgm:spPr/>
      <dgm:t>
        <a:bodyPr/>
        <a:lstStyle/>
        <a:p>
          <a:endParaRPr lang="ru-RU"/>
        </a:p>
      </dgm:t>
    </dgm:pt>
    <dgm:pt modelId="{BA99056B-70A1-430E-A65B-5249EF17FD4E}" type="sibTrans" cxnId="{D2CCF3E4-C977-4F65-8B7D-1D3C6794A124}">
      <dgm:prSet/>
      <dgm:spPr/>
      <dgm:t>
        <a:bodyPr/>
        <a:lstStyle/>
        <a:p>
          <a:endParaRPr lang="ru-RU"/>
        </a:p>
      </dgm:t>
    </dgm:pt>
    <dgm:pt modelId="{BCA712AD-1ADD-45DB-9033-881EAF79C233}" type="pres">
      <dgm:prSet presAssocID="{024E187F-4E79-404D-B289-36D8F8065C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8DFD3-FD6A-4BE0-AF69-319E0D2C91CF}" type="pres">
      <dgm:prSet presAssocID="{FA2A7C6E-1472-45F2-89BA-F065BD95BD56}" presName="parentText" presStyleLbl="node1" presStyleIdx="0" presStyleCnt="1" custScaleY="100251" custLinFactNeighborX="119" custLinFactNeighborY="1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F54331-112E-4E87-882D-2E8759720C2F}" type="presOf" srcId="{FA2A7C6E-1472-45F2-89BA-F065BD95BD56}" destId="{EA38DFD3-FD6A-4BE0-AF69-319E0D2C91CF}" srcOrd="0" destOrd="0" presId="urn:microsoft.com/office/officeart/2005/8/layout/vList2"/>
    <dgm:cxn modelId="{FF650AF0-E5D4-49F3-AC2C-36A121711A57}" type="presOf" srcId="{024E187F-4E79-404D-B289-36D8F8065C62}" destId="{BCA712AD-1ADD-45DB-9033-881EAF79C233}" srcOrd="0" destOrd="0" presId="urn:microsoft.com/office/officeart/2005/8/layout/vList2"/>
    <dgm:cxn modelId="{D2CCF3E4-C977-4F65-8B7D-1D3C6794A124}" srcId="{024E187F-4E79-404D-B289-36D8F8065C62}" destId="{FA2A7C6E-1472-45F2-89BA-F065BD95BD56}" srcOrd="0" destOrd="0" parTransId="{CB8E75CC-029A-461E-9B0C-5A8EEB58B424}" sibTransId="{BA99056B-70A1-430E-A65B-5249EF17FD4E}"/>
    <dgm:cxn modelId="{14ED3679-3FA6-4EDB-9B8A-AC1AB6BE14F4}" type="presParOf" srcId="{BCA712AD-1ADD-45DB-9033-881EAF79C233}" destId="{EA38DFD3-FD6A-4BE0-AF69-319E0D2C91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BD1F670-2BF6-46AC-B96D-FDB32D9C17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C44DD1-676E-4362-B938-10AAF791C941}">
      <dgm:prSet custT="1"/>
      <dgm:spPr>
        <a:noFill/>
        <a:ln w="3175"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Возможность отслеживания статуса приема и камеральной проверки декларации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1CB700C9-057B-45F4-8D7D-1CE1103E5695}" type="parTrans" cxnId="{E5A96002-FD7A-4114-97B8-008B5DB7EFC2}">
      <dgm:prSet/>
      <dgm:spPr/>
      <dgm:t>
        <a:bodyPr/>
        <a:lstStyle/>
        <a:p>
          <a:pPr marL="180000"/>
          <a:endParaRPr lang="ru-RU">
            <a:solidFill>
              <a:schemeClr val="tx2"/>
            </a:solidFill>
          </a:endParaRPr>
        </a:p>
      </dgm:t>
    </dgm:pt>
    <dgm:pt modelId="{50948BFA-E264-4A85-843E-3566667221E3}" type="sibTrans" cxnId="{E5A96002-FD7A-4114-97B8-008B5DB7EFC2}">
      <dgm:prSet/>
      <dgm:spPr/>
      <dgm:t>
        <a:bodyPr/>
        <a:lstStyle/>
        <a:p>
          <a:pPr marL="180000"/>
          <a:endParaRPr lang="ru-RU">
            <a:solidFill>
              <a:schemeClr val="tx2"/>
            </a:solidFill>
          </a:endParaRPr>
        </a:p>
      </dgm:t>
    </dgm:pt>
    <dgm:pt modelId="{C7E14F31-55BF-4977-AFEF-79A151A1BF13}" type="pres">
      <dgm:prSet presAssocID="{ABD1F670-2BF6-46AC-B96D-FDB32D9C17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04CD82-5AB0-405D-AD24-2BB2DA057750}" type="pres">
      <dgm:prSet presAssocID="{FAC44DD1-676E-4362-B938-10AAF791C941}" presName="parentText" presStyleLbl="node1" presStyleIdx="0" presStyleCnt="1" custScaleY="219995" custLinFactNeighborX="-638" custLinFactNeighborY="428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96002-FD7A-4114-97B8-008B5DB7EFC2}" srcId="{ABD1F670-2BF6-46AC-B96D-FDB32D9C179A}" destId="{FAC44DD1-676E-4362-B938-10AAF791C941}" srcOrd="0" destOrd="0" parTransId="{1CB700C9-057B-45F4-8D7D-1CE1103E5695}" sibTransId="{50948BFA-E264-4A85-843E-3566667221E3}"/>
    <dgm:cxn modelId="{AF2145F9-6F0C-4116-8130-FCC20ADF9EE1}" type="presOf" srcId="{ABD1F670-2BF6-46AC-B96D-FDB32D9C179A}" destId="{C7E14F31-55BF-4977-AFEF-79A151A1BF13}" srcOrd="0" destOrd="0" presId="urn:microsoft.com/office/officeart/2005/8/layout/vList2"/>
    <dgm:cxn modelId="{7F0120D3-E9B2-4092-8244-932AC512247B}" type="presOf" srcId="{FAC44DD1-676E-4362-B938-10AAF791C941}" destId="{5604CD82-5AB0-405D-AD24-2BB2DA057750}" srcOrd="0" destOrd="0" presId="urn:microsoft.com/office/officeart/2005/8/layout/vList2"/>
    <dgm:cxn modelId="{4456C12B-D1FD-44CF-B3E0-78928535AB2F}" type="presParOf" srcId="{C7E14F31-55BF-4977-AFEF-79A151A1BF13}" destId="{5604CD82-5AB0-405D-AD24-2BB2DA057750}" srcOrd="0" destOrd="0" presId="urn:microsoft.com/office/officeart/2005/8/layout/vList2"/>
  </dgm:cxnLst>
  <dgm:bg/>
  <dgm:whole>
    <a:ln w="3175"/>
  </dgm:whole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1BA6E-A925-45A6-8883-763D8F5B92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0D8BE-B04F-4BC8-A442-7AF8AF25CDA5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декларации 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 налоговом органе за 2024 год</a:t>
          </a:r>
          <a:endParaRPr lang="ru-RU" sz="20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051B0ED-7D61-4DAC-BDEB-3F6F2A278C5E}" type="par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70F8C37-3338-4847-B5D2-9959132BD68B}" type="sib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2B836357-1F15-4A95-A08C-E5877A6FD2D3}" type="pres">
      <dgm:prSet presAssocID="{3C61BA6E-A925-45A6-8883-763D8F5B92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7B4FD-E8F3-4ED8-831A-CD8E000D5D94}" type="pres">
      <dgm:prSet presAssocID="{0990D8BE-B04F-4BC8-A442-7AF8AF25CDA5}" presName="parentText" presStyleLbl="node1" presStyleIdx="0" presStyleCnt="1" custScaleY="253992" custLinFactNeighborX="-1499" custLinFactNeighborY="-22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439D1-71BF-4A9D-B5A8-339764C3211B}" srcId="{3C61BA6E-A925-45A6-8883-763D8F5B92AF}" destId="{0990D8BE-B04F-4BC8-A442-7AF8AF25CDA5}" srcOrd="0" destOrd="0" parTransId="{0051B0ED-7D61-4DAC-BDEB-3F6F2A278C5E}" sibTransId="{970F8C37-3338-4847-B5D2-9959132BD68B}"/>
    <dgm:cxn modelId="{224826FD-A52C-406A-A10A-7593C10E9CF6}" type="presOf" srcId="{3C61BA6E-A925-45A6-8883-763D8F5B92AF}" destId="{2B836357-1F15-4A95-A08C-E5877A6FD2D3}" srcOrd="0" destOrd="0" presId="urn:microsoft.com/office/officeart/2005/8/layout/vList2"/>
    <dgm:cxn modelId="{CBEE26CB-12F9-4250-A09B-A1E8D92C78F6}" type="presOf" srcId="{0990D8BE-B04F-4BC8-A442-7AF8AF25CDA5}" destId="{9A57B4FD-E8F3-4ED8-831A-CD8E000D5D94}" srcOrd="0" destOrd="0" presId="urn:microsoft.com/office/officeart/2005/8/layout/vList2"/>
    <dgm:cxn modelId="{8409CF6A-3516-405B-9197-E235D30DD9B3}" type="presParOf" srcId="{2B836357-1F15-4A95-A08C-E5877A6FD2D3}" destId="{9A57B4FD-E8F3-4ED8-831A-CD8E000D5D94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1BA6E-A925-45A6-8883-763D8F5B92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0D8BE-B04F-4BC8-A442-7AF8AF25CDA5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уведомлению 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у работодателя на 2025 год</a:t>
          </a:r>
          <a:endParaRPr lang="ru-RU" sz="20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051B0ED-7D61-4DAC-BDEB-3F6F2A278C5E}" type="par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70F8C37-3338-4847-B5D2-9959132BD68B}" type="sib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2B836357-1F15-4A95-A08C-E5877A6FD2D3}" type="pres">
      <dgm:prSet presAssocID="{3C61BA6E-A925-45A6-8883-763D8F5B92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7B4FD-E8F3-4ED8-831A-CD8E000D5D94}" type="pres">
      <dgm:prSet presAssocID="{0990D8BE-B04F-4BC8-A442-7AF8AF25CDA5}" presName="parentText" presStyleLbl="node1" presStyleIdx="0" presStyleCnt="1" custScaleY="254240" custLinFactNeighborX="1945" custLinFactNeighborY="-755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439D1-71BF-4A9D-B5A8-339764C3211B}" srcId="{3C61BA6E-A925-45A6-8883-763D8F5B92AF}" destId="{0990D8BE-B04F-4BC8-A442-7AF8AF25CDA5}" srcOrd="0" destOrd="0" parTransId="{0051B0ED-7D61-4DAC-BDEB-3F6F2A278C5E}" sibTransId="{970F8C37-3338-4847-B5D2-9959132BD68B}"/>
    <dgm:cxn modelId="{A4F4D39C-C9A2-4857-836B-08A5EC2732DD}" type="presOf" srcId="{0990D8BE-B04F-4BC8-A442-7AF8AF25CDA5}" destId="{9A57B4FD-E8F3-4ED8-831A-CD8E000D5D94}" srcOrd="0" destOrd="0" presId="urn:microsoft.com/office/officeart/2005/8/layout/vList2"/>
    <dgm:cxn modelId="{6512342D-507C-4A25-B60D-96A7E26C9677}" type="presOf" srcId="{3C61BA6E-A925-45A6-8883-763D8F5B92AF}" destId="{2B836357-1F15-4A95-A08C-E5877A6FD2D3}" srcOrd="0" destOrd="0" presId="urn:microsoft.com/office/officeart/2005/8/layout/vList2"/>
    <dgm:cxn modelId="{49DF9198-BE99-4556-91F0-5BA3D0AD7F04}" type="presParOf" srcId="{2B836357-1F15-4A95-A08C-E5877A6FD2D3}" destId="{9A57B4FD-E8F3-4ED8-831A-CD8E000D5D94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61BA6E-A925-45A6-8883-763D8F5B92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0D8BE-B04F-4BC8-A442-7AF8AF25CDA5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декларации 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 налоговом органе за 2024 год</a:t>
          </a:r>
          <a:endParaRPr lang="ru-RU" sz="20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051B0ED-7D61-4DAC-BDEB-3F6F2A278C5E}" type="par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70F8C37-3338-4847-B5D2-9959132BD68B}" type="sib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2B836357-1F15-4A95-A08C-E5877A6FD2D3}" type="pres">
      <dgm:prSet presAssocID="{3C61BA6E-A925-45A6-8883-763D8F5B92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7B4FD-E8F3-4ED8-831A-CD8E000D5D94}" type="pres">
      <dgm:prSet presAssocID="{0990D8BE-B04F-4BC8-A442-7AF8AF25CDA5}" presName="parentText" presStyleLbl="node1" presStyleIdx="0" presStyleCnt="1" custScaleY="253992" custLinFactNeighborX="1804" custLinFactNeighborY="-599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439D1-71BF-4A9D-B5A8-339764C3211B}" srcId="{3C61BA6E-A925-45A6-8883-763D8F5B92AF}" destId="{0990D8BE-B04F-4BC8-A442-7AF8AF25CDA5}" srcOrd="0" destOrd="0" parTransId="{0051B0ED-7D61-4DAC-BDEB-3F6F2A278C5E}" sibTransId="{970F8C37-3338-4847-B5D2-9959132BD68B}"/>
    <dgm:cxn modelId="{063CD4E0-5C26-433C-913E-71CB8A1A7950}" type="presOf" srcId="{3C61BA6E-A925-45A6-8883-763D8F5B92AF}" destId="{2B836357-1F15-4A95-A08C-E5877A6FD2D3}" srcOrd="0" destOrd="0" presId="urn:microsoft.com/office/officeart/2005/8/layout/vList2"/>
    <dgm:cxn modelId="{7E77C86C-ECE0-4086-B423-848BAF5B71D5}" type="presOf" srcId="{0990D8BE-B04F-4BC8-A442-7AF8AF25CDA5}" destId="{9A57B4FD-E8F3-4ED8-831A-CD8E000D5D94}" srcOrd="0" destOrd="0" presId="urn:microsoft.com/office/officeart/2005/8/layout/vList2"/>
    <dgm:cxn modelId="{4F53876A-8BE9-4BA3-9E99-E63F00B6A022}" type="presParOf" srcId="{2B836357-1F15-4A95-A08C-E5877A6FD2D3}" destId="{9A57B4FD-E8F3-4ED8-831A-CD8E000D5D94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61BA6E-A925-45A6-8883-763D8F5B92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0D8BE-B04F-4BC8-A442-7AF8AF25CDA5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algn="ctr" rtl="0">
            <a:lnSpc>
              <a:spcPct val="100000"/>
            </a:lnSpc>
            <a:spcAft>
              <a:spcPts val="0"/>
            </a:spcAft>
          </a:pPr>
          <a:endParaRPr lang="ru-RU" sz="2000" b="1" dirty="0" smtClean="0">
            <a:solidFill>
              <a:srgbClr val="00823B"/>
            </a:solidFill>
            <a:latin typeface="Arial Narrow" pitchFamily="34" charset="0"/>
            <a:cs typeface="Times New Roman" panose="02020603050405020304" pitchFamily="18" charset="0"/>
          </a:endParaRP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rPr>
            <a:t>Инвестиционный вычет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в отношении денег, внесенных  на инвестиционный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индивидуальный счет 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        </a:t>
          </a:r>
          <a:endParaRPr lang="ru-RU" sz="20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051B0ED-7D61-4DAC-BDEB-3F6F2A278C5E}" type="par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70F8C37-3338-4847-B5D2-9959132BD68B}" type="sib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2B836357-1F15-4A95-A08C-E5877A6FD2D3}" type="pres">
      <dgm:prSet presAssocID="{3C61BA6E-A925-45A6-8883-763D8F5B92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7B4FD-E8F3-4ED8-831A-CD8E000D5D94}" type="pres">
      <dgm:prSet presAssocID="{0990D8BE-B04F-4BC8-A442-7AF8AF25CDA5}" presName="parentText" presStyleLbl="node1" presStyleIdx="0" presStyleCnt="1" custScaleY="397536" custLinFactNeighborX="980" custLinFactNeighborY="52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439D1-71BF-4A9D-B5A8-339764C3211B}" srcId="{3C61BA6E-A925-45A6-8883-763D8F5B92AF}" destId="{0990D8BE-B04F-4BC8-A442-7AF8AF25CDA5}" srcOrd="0" destOrd="0" parTransId="{0051B0ED-7D61-4DAC-BDEB-3F6F2A278C5E}" sibTransId="{970F8C37-3338-4847-B5D2-9959132BD68B}"/>
    <dgm:cxn modelId="{9118ACFD-6465-4723-8880-D1189A685FD8}" type="presOf" srcId="{0990D8BE-B04F-4BC8-A442-7AF8AF25CDA5}" destId="{9A57B4FD-E8F3-4ED8-831A-CD8E000D5D94}" srcOrd="0" destOrd="0" presId="urn:microsoft.com/office/officeart/2005/8/layout/vList2"/>
    <dgm:cxn modelId="{404E92F4-7180-4E7E-B2E9-909B8E68C827}" type="presOf" srcId="{3C61BA6E-A925-45A6-8883-763D8F5B92AF}" destId="{2B836357-1F15-4A95-A08C-E5877A6FD2D3}" srcOrd="0" destOrd="0" presId="urn:microsoft.com/office/officeart/2005/8/layout/vList2"/>
    <dgm:cxn modelId="{E320CD05-95FB-4C50-AE58-BACBADB738DC}" type="presParOf" srcId="{2B836357-1F15-4A95-A08C-E5877A6FD2D3}" destId="{9A57B4FD-E8F3-4ED8-831A-CD8E000D5D94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61BA6E-A925-45A6-8883-763D8F5B92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0D8BE-B04F-4BC8-A442-7AF8AF25CDA5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algn="ctr" rtl="0">
            <a:lnSpc>
              <a:spcPct val="100000"/>
            </a:lnSpc>
            <a:spcAft>
              <a:spcPts val="0"/>
            </a:spcAft>
          </a:pPr>
          <a:endParaRPr lang="ru-RU" sz="2000" b="1" dirty="0" smtClean="0">
            <a:solidFill>
              <a:schemeClr val="tx2">
                <a:lumMod val="50000"/>
              </a:schemeClr>
            </a:solidFill>
            <a:latin typeface="Arial Narrow" pitchFamily="34" charset="0"/>
            <a:cs typeface="Times New Roman" panose="02020603050405020304" pitchFamily="18" charset="0"/>
          </a:endParaRP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rPr>
            <a:t>Имущественный вычет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на приобретение объектов недвижимости и уплату процентов по ипотеке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endParaRPr lang="ru-RU" sz="20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051B0ED-7D61-4DAC-BDEB-3F6F2A278C5E}" type="par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70F8C37-3338-4847-B5D2-9959132BD68B}" type="sib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2B836357-1F15-4A95-A08C-E5877A6FD2D3}" type="pres">
      <dgm:prSet presAssocID="{3C61BA6E-A925-45A6-8883-763D8F5B92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7B4FD-E8F3-4ED8-831A-CD8E000D5D94}" type="pres">
      <dgm:prSet presAssocID="{0990D8BE-B04F-4BC8-A442-7AF8AF25CDA5}" presName="parentText" presStyleLbl="node1" presStyleIdx="0" presStyleCnt="1" custScaleY="288091" custLinFactNeighborX="-6136" custLinFactNeighborY="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439D1-71BF-4A9D-B5A8-339764C3211B}" srcId="{3C61BA6E-A925-45A6-8883-763D8F5B92AF}" destId="{0990D8BE-B04F-4BC8-A442-7AF8AF25CDA5}" srcOrd="0" destOrd="0" parTransId="{0051B0ED-7D61-4DAC-BDEB-3F6F2A278C5E}" sibTransId="{970F8C37-3338-4847-B5D2-9959132BD68B}"/>
    <dgm:cxn modelId="{552A8D1F-06DE-4242-A08D-130DF9872C27}" type="presOf" srcId="{0990D8BE-B04F-4BC8-A442-7AF8AF25CDA5}" destId="{9A57B4FD-E8F3-4ED8-831A-CD8E000D5D94}" srcOrd="0" destOrd="0" presId="urn:microsoft.com/office/officeart/2005/8/layout/vList2"/>
    <dgm:cxn modelId="{35353326-4E5B-468A-88A6-970B1DD8C90E}" type="presOf" srcId="{3C61BA6E-A925-45A6-8883-763D8F5B92AF}" destId="{2B836357-1F15-4A95-A08C-E5877A6FD2D3}" srcOrd="0" destOrd="0" presId="urn:microsoft.com/office/officeart/2005/8/layout/vList2"/>
    <dgm:cxn modelId="{52D3E23F-E6FD-4020-858C-FDC3D2C316F2}" type="presParOf" srcId="{2B836357-1F15-4A95-A08C-E5877A6FD2D3}" destId="{9A57B4FD-E8F3-4ED8-831A-CD8E000D5D94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083F56-4A31-4DB1-A0D7-31B6D4B93A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633D75-65BF-48F7-B74C-6820B02DED78}">
      <dgm:prSet custT="1"/>
      <dgm:spPr>
        <a:noFill/>
        <a:ln w="3175"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Заполнение декларации с минимальными затратами времени и усилий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9C3F6F7-80CC-4373-B7A7-13ED67DD0A5E}" type="parTrans" cxnId="{EE915799-DAED-418C-A9DA-A7D98AE00D71}">
      <dgm:prSet/>
      <dgm:spPr/>
      <dgm:t>
        <a:bodyPr/>
        <a:lstStyle/>
        <a:p>
          <a:pPr marL="180000"/>
          <a:endParaRPr lang="ru-RU" sz="1800">
            <a:latin typeface="Arial Narrow" panose="020B0606020202030204" pitchFamily="34" charset="0"/>
          </a:endParaRPr>
        </a:p>
      </dgm:t>
    </dgm:pt>
    <dgm:pt modelId="{94CE437A-20E1-4001-B6C1-952EE0C4084C}" type="sibTrans" cxnId="{EE915799-DAED-418C-A9DA-A7D98AE00D71}">
      <dgm:prSet/>
      <dgm:spPr/>
      <dgm:t>
        <a:bodyPr/>
        <a:lstStyle/>
        <a:p>
          <a:pPr marL="180000"/>
          <a:endParaRPr lang="ru-RU" sz="1800">
            <a:latin typeface="Arial Narrow" panose="020B0606020202030204" pitchFamily="34" charset="0"/>
          </a:endParaRPr>
        </a:p>
      </dgm:t>
    </dgm:pt>
    <dgm:pt modelId="{CAA9ED7F-57BB-429B-BEE5-B43E9FA3A931}" type="pres">
      <dgm:prSet presAssocID="{45083F56-4A31-4DB1-A0D7-31B6D4B93A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32D629-050C-4981-AB10-3B0E9C31C447}" type="pres">
      <dgm:prSet presAssocID="{46633D75-65BF-48F7-B74C-6820B02DED78}" presName="parentText" presStyleLbl="node1" presStyleIdx="0" presStyleCnt="1" custScaleY="151515" custLinFactNeighborX="488" custLinFactNeighborY="-4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915799-DAED-418C-A9DA-A7D98AE00D71}" srcId="{45083F56-4A31-4DB1-A0D7-31B6D4B93A68}" destId="{46633D75-65BF-48F7-B74C-6820B02DED78}" srcOrd="0" destOrd="0" parTransId="{09C3F6F7-80CC-4373-B7A7-13ED67DD0A5E}" sibTransId="{94CE437A-20E1-4001-B6C1-952EE0C4084C}"/>
    <dgm:cxn modelId="{CDAF66F5-3F7D-4306-974A-3638492D1255}" type="presOf" srcId="{45083F56-4A31-4DB1-A0D7-31B6D4B93A68}" destId="{CAA9ED7F-57BB-429B-BEE5-B43E9FA3A931}" srcOrd="0" destOrd="0" presId="urn:microsoft.com/office/officeart/2005/8/layout/vList2"/>
    <dgm:cxn modelId="{FC7895CD-4917-4CF3-9A6F-C316EA1E4F66}" type="presOf" srcId="{46633D75-65BF-48F7-B74C-6820B02DED78}" destId="{E832D629-050C-4981-AB10-3B0E9C31C447}" srcOrd="0" destOrd="0" presId="urn:microsoft.com/office/officeart/2005/8/layout/vList2"/>
    <dgm:cxn modelId="{E3F023CA-2EC1-4A63-864C-7BF5F700A775}" type="presParOf" srcId="{CAA9ED7F-57BB-429B-BEE5-B43E9FA3A931}" destId="{E832D629-050C-4981-AB10-3B0E9C31C447}" srcOrd="0" destOrd="0" presId="urn:microsoft.com/office/officeart/2005/8/layout/vList2"/>
  </dgm:cxnLst>
  <dgm:bg/>
  <dgm:whole>
    <a:ln w="31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01148B-858D-47D9-947F-85EBEC4CDE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7BE99E-B4E2-4819-8F2D-95A40C7C5E66}">
      <dgm:prSet custT="1"/>
      <dgm:spPr>
        <a:noFill/>
        <a:ln w="3175"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Часть данных в декларации заполняется автоматически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C5123EE8-82BF-4A6B-9F38-655E8358B539}" type="parTrans" cxnId="{AD72C42B-F0D2-4A44-BB98-8530CE4A3B4F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F6C2359E-878B-456A-90B6-431E82ADBF62}" type="sibTrans" cxnId="{AD72C42B-F0D2-4A44-BB98-8530CE4A3B4F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A0DE7399-5CC5-450A-851A-69738D00EFE6}" type="pres">
      <dgm:prSet presAssocID="{EF01148B-858D-47D9-947F-85EBEC4CDE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7E2F68-BDCE-4046-8E0F-4F480E98E53F}" type="pres">
      <dgm:prSet presAssocID="{797BE99E-B4E2-4819-8F2D-95A40C7C5E66}" presName="parentText" presStyleLbl="node1" presStyleIdx="0" presStyleCnt="1" custScaleY="184089" custLinFactNeighborX="-245" custLinFactNeighborY="-13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72C42B-F0D2-4A44-BB98-8530CE4A3B4F}" srcId="{EF01148B-858D-47D9-947F-85EBEC4CDEC6}" destId="{797BE99E-B4E2-4819-8F2D-95A40C7C5E66}" srcOrd="0" destOrd="0" parTransId="{C5123EE8-82BF-4A6B-9F38-655E8358B539}" sibTransId="{F6C2359E-878B-456A-90B6-431E82ADBF62}"/>
    <dgm:cxn modelId="{05603F1E-9ADC-4825-BB44-76663A58D8EF}" type="presOf" srcId="{EF01148B-858D-47D9-947F-85EBEC4CDEC6}" destId="{A0DE7399-5CC5-450A-851A-69738D00EFE6}" srcOrd="0" destOrd="0" presId="urn:microsoft.com/office/officeart/2005/8/layout/vList2"/>
    <dgm:cxn modelId="{BF4EE15F-B5B2-4DEB-A67F-AA894457F4B7}" type="presOf" srcId="{797BE99E-B4E2-4819-8F2D-95A40C7C5E66}" destId="{337E2F68-BDCE-4046-8E0F-4F480E98E53F}" srcOrd="0" destOrd="0" presId="urn:microsoft.com/office/officeart/2005/8/layout/vList2"/>
    <dgm:cxn modelId="{91007A2E-04C8-4BCC-B4AA-2BF54F6C6307}" type="presParOf" srcId="{A0DE7399-5CC5-450A-851A-69738D00EFE6}" destId="{337E2F68-BDCE-4046-8E0F-4F480E98E53F}" srcOrd="0" destOrd="0" presId="urn:microsoft.com/office/officeart/2005/8/layout/vList2"/>
  </dgm:cxnLst>
  <dgm:bg/>
  <dgm:whole>
    <a:ln w="3175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2D530F-2110-4318-944C-CEF1A2414B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CBE8BF-CC04-484C-8751-F497F800231E}">
      <dgm:prSet custT="1"/>
      <dgm:spPr>
        <a:noFill/>
        <a:ln w="3175"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Не требуется искать действующую форму декларации, достаточно просто выбрать год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179A4BB8-7B43-474B-B11F-0A744A96326D}" type="parTrans" cxnId="{6C3FE901-05E5-49F7-A67B-93B9924D1554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F9E5274A-D373-4F22-B885-2E32A07A848A}" type="sibTrans" cxnId="{6C3FE901-05E5-49F7-A67B-93B9924D1554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320746F2-3C7D-48AF-8201-B5CE8239AA6C}" type="pres">
      <dgm:prSet presAssocID="{E12D530F-2110-4318-944C-CEF1A2414B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B48A48-2F72-4491-9320-FEE4841BA1C8}" type="pres">
      <dgm:prSet presAssocID="{1ECBE8BF-CC04-484C-8751-F497F800231E}" presName="parentText" presStyleLbl="node1" presStyleIdx="0" presStyleCnt="1" custScaleY="205329" custLinFactNeighborX="-7" custLinFactNeighborY="-17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38034-E998-4145-AF59-3B9B1888B0B8}" type="presOf" srcId="{1ECBE8BF-CC04-484C-8751-F497F800231E}" destId="{37B48A48-2F72-4491-9320-FEE4841BA1C8}" srcOrd="0" destOrd="0" presId="urn:microsoft.com/office/officeart/2005/8/layout/vList2"/>
    <dgm:cxn modelId="{6C3FE901-05E5-49F7-A67B-93B9924D1554}" srcId="{E12D530F-2110-4318-944C-CEF1A2414B24}" destId="{1ECBE8BF-CC04-484C-8751-F497F800231E}" srcOrd="0" destOrd="0" parTransId="{179A4BB8-7B43-474B-B11F-0A744A96326D}" sibTransId="{F9E5274A-D373-4F22-B885-2E32A07A848A}"/>
    <dgm:cxn modelId="{753DC27D-A2F4-4727-9B4E-9DB93EAF50F2}" type="presOf" srcId="{E12D530F-2110-4318-944C-CEF1A2414B24}" destId="{320746F2-3C7D-48AF-8201-B5CE8239AA6C}" srcOrd="0" destOrd="0" presId="urn:microsoft.com/office/officeart/2005/8/layout/vList2"/>
    <dgm:cxn modelId="{15F019FF-0D35-4224-A273-930B444A230B}" type="presParOf" srcId="{320746F2-3C7D-48AF-8201-B5CE8239AA6C}" destId="{37B48A48-2F72-4491-9320-FEE4841BA1C8}" srcOrd="0" destOrd="0" presId="urn:microsoft.com/office/officeart/2005/8/layout/vList2"/>
  </dgm:cxnLst>
  <dgm:bg/>
  <dgm:whole>
    <a:ln w="3175"/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7B4FD-E8F3-4ED8-831A-CD8E000D5D94}">
      <dsp:nvSpPr>
        <dsp:cNvPr id="0" name=""/>
        <dsp:cNvSpPr/>
      </dsp:nvSpPr>
      <dsp:spPr>
        <a:xfrm>
          <a:off x="0" y="0"/>
          <a:ext cx="3671819" cy="846935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заявлению </a:t>
          </a:r>
        </a:p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у работодателя на 2025 год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41344" y="41344"/>
        <a:ext cx="3589131" cy="7642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7B4FD-E8F3-4ED8-831A-CD8E000D5D94}">
      <dsp:nvSpPr>
        <dsp:cNvPr id="0" name=""/>
        <dsp:cNvSpPr/>
      </dsp:nvSpPr>
      <dsp:spPr>
        <a:xfrm>
          <a:off x="0" y="0"/>
          <a:ext cx="3996444" cy="835844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декларации </a:t>
          </a:r>
        </a:p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 налоговом органе за 2024 год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40803" y="40803"/>
        <a:ext cx="3914838" cy="754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7B4FD-E8F3-4ED8-831A-CD8E000D5D94}">
      <dsp:nvSpPr>
        <dsp:cNvPr id="0" name=""/>
        <dsp:cNvSpPr/>
      </dsp:nvSpPr>
      <dsp:spPr>
        <a:xfrm>
          <a:off x="0" y="0"/>
          <a:ext cx="3671819" cy="846935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уведомлению </a:t>
          </a:r>
        </a:p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у работодателя на 2025 год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41344" y="41344"/>
        <a:ext cx="3589131" cy="7642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7B4FD-E8F3-4ED8-831A-CD8E000D5D94}">
      <dsp:nvSpPr>
        <dsp:cNvPr id="0" name=""/>
        <dsp:cNvSpPr/>
      </dsp:nvSpPr>
      <dsp:spPr>
        <a:xfrm>
          <a:off x="0" y="0"/>
          <a:ext cx="4104456" cy="846109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декларации </a:t>
          </a:r>
        </a:p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 налоговом органе за 2024 год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41304" y="41304"/>
        <a:ext cx="4021848" cy="763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r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130B82-A11F-426B-8239-1755AD3A290D}" type="datetimeFigureOut">
              <a:rPr lang="ru-RU"/>
              <a:pPr>
                <a:defRPr/>
              </a:pPr>
              <a:t>26.03.2025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4" tIns="45907" rIns="91814" bIns="4590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814" tIns="45907" rIns="91814" bIns="459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814" tIns="45907" rIns="91814" bIns="45907" rtlCol="0" anchor="b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814" tIns="45907" rIns="91814" bIns="45907" numCol="1" anchor="b" anchorCtr="0" compatLnSpc="1">
            <a:prstTxWarp prst="textNoShape">
              <a:avLst/>
            </a:prstTxWarp>
          </a:bodyPr>
          <a:lstStyle>
            <a:lvl1pPr algn="r" defTabSz="81915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3F97CB-4BA2-4C97-BC95-684D1A55F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3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88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3325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4963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7886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947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104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2627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8B51-7742-49F6-BFE9-CCBD52500C8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1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8B51-7742-49F6-BFE9-CCBD52500C8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8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9" y="1598265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168" indent="0" algn="ctr">
              <a:buNone/>
              <a:defRPr/>
            </a:lvl2pPr>
            <a:lvl3pPr marL="712340" indent="0" algn="ctr">
              <a:buNone/>
              <a:defRPr/>
            </a:lvl3pPr>
            <a:lvl4pPr marL="1068524" indent="0" algn="ctr">
              <a:buNone/>
              <a:defRPr/>
            </a:lvl4pPr>
            <a:lvl5pPr marL="1424697" indent="0" algn="ctr">
              <a:buNone/>
              <a:defRPr/>
            </a:lvl5pPr>
            <a:lvl6pPr marL="1780872" indent="0" algn="ctr">
              <a:buNone/>
              <a:defRPr/>
            </a:lvl6pPr>
            <a:lvl7pPr marL="2137048" indent="0" algn="ctr">
              <a:buNone/>
              <a:defRPr/>
            </a:lvl7pPr>
            <a:lvl8pPr marL="2493220" indent="0" algn="ctr">
              <a:buNone/>
              <a:defRPr/>
            </a:lvl8pPr>
            <a:lvl9pPr marL="284939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F4DE-ACE8-49D9-A3C5-76F72FAA4B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30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A5F2-7A15-4C3E-B89C-85DDEEB8B1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6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0F33-64FC-4CB3-AD7F-D67B9D2288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9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9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614B-042A-4BF5-BF14-30B9997647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89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7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7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E02-A1A1-46E1-96D3-A36BD12B6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02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9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354E-65D8-4F1F-BFC9-572C95073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771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7" y="159826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330" indent="0" algn="ctr">
              <a:buNone/>
              <a:defRPr/>
            </a:lvl2pPr>
            <a:lvl3pPr marL="712661" indent="0" algn="ctr">
              <a:buNone/>
              <a:defRPr/>
            </a:lvl3pPr>
            <a:lvl4pPr marL="1069005" indent="0" algn="ctr">
              <a:buNone/>
              <a:defRPr/>
            </a:lvl4pPr>
            <a:lvl5pPr marL="1425339" indent="0" algn="ctr">
              <a:buNone/>
              <a:defRPr/>
            </a:lvl5pPr>
            <a:lvl6pPr marL="1781674" indent="0" algn="ctr">
              <a:buNone/>
              <a:defRPr/>
            </a:lvl6pPr>
            <a:lvl7pPr marL="2138011" indent="0" algn="ctr">
              <a:buNone/>
              <a:defRPr/>
            </a:lvl7pPr>
            <a:lvl8pPr marL="2494345" indent="0" algn="ctr">
              <a:buNone/>
              <a:defRPr/>
            </a:lvl8pPr>
            <a:lvl9pPr marL="285067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989A-85E7-4576-B12F-6947845AB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003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22F0-756B-4ADE-9DAA-68B9815F6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205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8" y="3305569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8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330" indent="0">
              <a:buNone/>
              <a:defRPr sz="1400"/>
            </a:lvl2pPr>
            <a:lvl3pPr marL="712661" indent="0">
              <a:buNone/>
              <a:defRPr sz="1300"/>
            </a:lvl3pPr>
            <a:lvl4pPr marL="1069005" indent="0">
              <a:buNone/>
              <a:defRPr sz="1100"/>
            </a:lvl4pPr>
            <a:lvl5pPr marL="1425339" indent="0">
              <a:buNone/>
              <a:defRPr sz="1100"/>
            </a:lvl5pPr>
            <a:lvl6pPr marL="1781674" indent="0">
              <a:buNone/>
              <a:defRPr sz="1100"/>
            </a:lvl6pPr>
            <a:lvl7pPr marL="2138011" indent="0">
              <a:buNone/>
              <a:defRPr sz="1100"/>
            </a:lvl7pPr>
            <a:lvl8pPr marL="2494345" indent="0">
              <a:buNone/>
              <a:defRPr sz="1100"/>
            </a:lvl8pPr>
            <a:lvl9pPr marL="285067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13D0-09BE-4BD4-93C0-13371970B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37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B433-0E64-4626-AA3B-21C2F9AD1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905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0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3DED-4560-400D-95BC-17F5DE607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B0F2-C75C-48E5-A58E-98376309E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173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27F3-0AE2-437A-94B9-C805B29546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378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ADF6-589E-4C9F-A82F-078F71A2B5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30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9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9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A0D7-357E-4A46-AC19-F28E41C616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594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61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330" indent="0">
              <a:buNone/>
              <a:defRPr sz="2300"/>
            </a:lvl2pPr>
            <a:lvl3pPr marL="712661" indent="0">
              <a:buNone/>
              <a:defRPr sz="1900"/>
            </a:lvl3pPr>
            <a:lvl4pPr marL="1069005" indent="0">
              <a:buNone/>
              <a:defRPr sz="1600"/>
            </a:lvl4pPr>
            <a:lvl5pPr marL="1425339" indent="0">
              <a:buNone/>
              <a:defRPr sz="1600"/>
            </a:lvl5pPr>
            <a:lvl6pPr marL="1781674" indent="0">
              <a:buNone/>
              <a:defRPr sz="1600"/>
            </a:lvl6pPr>
            <a:lvl7pPr marL="2138011" indent="0">
              <a:buNone/>
              <a:defRPr sz="1600"/>
            </a:lvl7pPr>
            <a:lvl8pPr marL="2494345" indent="0">
              <a:buNone/>
              <a:defRPr sz="1600"/>
            </a:lvl8pPr>
            <a:lvl9pPr marL="2850678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6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492B-89F8-4C75-9BA5-7B14BE81A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059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43FD-E046-4248-9E3D-59FC0A62C7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364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DB84-39DD-435C-98AD-EE965E2D3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74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3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9636-20D0-4768-A833-F1B425BC9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439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59BD-47EA-4868-A3A2-5C6EE2896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856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3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33A4-0232-4DDB-B5BC-5C0D80F6A8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093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2" y="1598258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546" indent="0" algn="ctr">
              <a:buNone/>
              <a:defRPr/>
            </a:lvl2pPr>
            <a:lvl3pPr marL="713089" indent="0" algn="ctr">
              <a:buNone/>
              <a:defRPr/>
            </a:lvl3pPr>
            <a:lvl4pPr marL="1069648" indent="0" algn="ctr">
              <a:buNone/>
              <a:defRPr/>
            </a:lvl4pPr>
            <a:lvl5pPr marL="1426195" indent="0" algn="ctr">
              <a:buNone/>
              <a:defRPr/>
            </a:lvl5pPr>
            <a:lvl6pPr marL="1782745" indent="0" algn="ctr">
              <a:buNone/>
              <a:defRPr/>
            </a:lvl6pPr>
            <a:lvl7pPr marL="2139296" indent="0" algn="ctr">
              <a:buNone/>
              <a:defRPr/>
            </a:lvl7pPr>
            <a:lvl8pPr marL="2495845" indent="0" algn="ctr">
              <a:buNone/>
              <a:defRPr/>
            </a:lvl8pPr>
            <a:lvl9pPr marL="285239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048D-BCB2-4AA7-A4C4-EEB0757A0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0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0" y="3305572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0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168" indent="0">
              <a:buNone/>
              <a:defRPr sz="1400"/>
            </a:lvl2pPr>
            <a:lvl3pPr marL="712340" indent="0">
              <a:buNone/>
              <a:defRPr sz="1300"/>
            </a:lvl3pPr>
            <a:lvl4pPr marL="1068524" indent="0">
              <a:buNone/>
              <a:defRPr sz="1100"/>
            </a:lvl4pPr>
            <a:lvl5pPr marL="1424697" indent="0">
              <a:buNone/>
              <a:defRPr sz="1100"/>
            </a:lvl5pPr>
            <a:lvl6pPr marL="1780872" indent="0">
              <a:buNone/>
              <a:defRPr sz="1100"/>
            </a:lvl6pPr>
            <a:lvl7pPr marL="2137048" indent="0">
              <a:buNone/>
              <a:defRPr sz="1100"/>
            </a:lvl7pPr>
            <a:lvl8pPr marL="2493220" indent="0">
              <a:buNone/>
              <a:defRPr sz="1100"/>
            </a:lvl8pPr>
            <a:lvl9pPr marL="2849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23C6-F43E-4BD8-8778-DE8632016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111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8E80-F769-41C8-8D87-8AA910460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389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3" y="330556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3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546" indent="0">
              <a:buNone/>
              <a:defRPr sz="1400"/>
            </a:lvl2pPr>
            <a:lvl3pPr marL="713089" indent="0">
              <a:buNone/>
              <a:defRPr sz="1300"/>
            </a:lvl3pPr>
            <a:lvl4pPr marL="1069648" indent="0">
              <a:buNone/>
              <a:defRPr sz="1100"/>
            </a:lvl4pPr>
            <a:lvl5pPr marL="1426195" indent="0">
              <a:buNone/>
              <a:defRPr sz="1100"/>
            </a:lvl5pPr>
            <a:lvl6pPr marL="1782745" indent="0">
              <a:buNone/>
              <a:defRPr sz="1100"/>
            </a:lvl6pPr>
            <a:lvl7pPr marL="2139296" indent="0">
              <a:buNone/>
              <a:defRPr sz="1100"/>
            </a:lvl7pPr>
            <a:lvl8pPr marL="2495845" indent="0">
              <a:buNone/>
              <a:defRPr sz="1100"/>
            </a:lvl8pPr>
            <a:lvl9pPr marL="28523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55CA-E7DF-40DF-8A20-9AADF3078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339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A9EE-58FB-4C1C-8B78-49FBE09F23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968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E4C0-5872-44FA-B657-8CD5EB30E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756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2C2D-1B20-4D94-AACE-89DEDC158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962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5579-0ADB-4C91-855D-66E926F3B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837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6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6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4E14-0AE7-4824-B0B9-36D147EE5C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894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58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546" indent="0">
              <a:buNone/>
              <a:defRPr sz="2300"/>
            </a:lvl2pPr>
            <a:lvl3pPr marL="713089" indent="0">
              <a:buNone/>
              <a:defRPr sz="1900"/>
            </a:lvl3pPr>
            <a:lvl4pPr marL="1069648" indent="0">
              <a:buNone/>
              <a:defRPr sz="1600"/>
            </a:lvl4pPr>
            <a:lvl5pPr marL="1426195" indent="0">
              <a:buNone/>
              <a:defRPr sz="1600"/>
            </a:lvl5pPr>
            <a:lvl6pPr marL="1782745" indent="0">
              <a:buNone/>
              <a:defRPr sz="1600"/>
            </a:lvl6pPr>
            <a:lvl7pPr marL="2139296" indent="0">
              <a:buNone/>
              <a:defRPr sz="1600"/>
            </a:lvl7pPr>
            <a:lvl8pPr marL="2495845" indent="0">
              <a:buNone/>
              <a:defRPr sz="1600"/>
            </a:lvl8pPr>
            <a:lvl9pPr marL="2852392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3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9C9D-1793-41AC-B815-11804F1A0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537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4EC1-CC8B-46D3-9290-2C4A8E488C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139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88F6-95D9-4353-863B-D1AF5A9242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70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D867-CFDD-4BA6-9EEC-7EC6C73735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728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2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2DAD-6AFA-45CD-9101-5E0C6A7C0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474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0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0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87C4-8F1C-42AF-BC87-907CBBF9A6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10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2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FBE3-CA7C-4B27-83FA-C29AC0CF19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248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40" y="1598254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266" indent="0" algn="ctr">
              <a:buNone/>
              <a:defRPr/>
            </a:lvl2pPr>
            <a:lvl3pPr marL="714529" indent="0" algn="ctr">
              <a:buNone/>
              <a:defRPr/>
            </a:lvl3pPr>
            <a:lvl4pPr marL="1071804" indent="0" algn="ctr">
              <a:buNone/>
              <a:defRPr/>
            </a:lvl4pPr>
            <a:lvl5pPr marL="1429071" indent="0" algn="ctr">
              <a:buNone/>
              <a:defRPr/>
            </a:lvl5pPr>
            <a:lvl6pPr marL="1786338" indent="0" algn="ctr">
              <a:buNone/>
              <a:defRPr/>
            </a:lvl6pPr>
            <a:lvl7pPr marL="2143605" indent="0" algn="ctr">
              <a:buNone/>
              <a:defRPr/>
            </a:lvl7pPr>
            <a:lvl8pPr marL="2500873" indent="0" algn="ctr">
              <a:buNone/>
              <a:defRPr/>
            </a:lvl8pPr>
            <a:lvl9pPr marL="28581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FF45-C2D6-476E-949B-808BF422C0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782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6930-3F90-46FE-BFE7-D3A409FC3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865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1" y="330555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1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266" indent="0">
              <a:buNone/>
              <a:defRPr sz="1400"/>
            </a:lvl2pPr>
            <a:lvl3pPr marL="714529" indent="0">
              <a:buNone/>
              <a:defRPr sz="1300"/>
            </a:lvl3pPr>
            <a:lvl4pPr marL="1071804" indent="0">
              <a:buNone/>
              <a:defRPr sz="1100"/>
            </a:lvl4pPr>
            <a:lvl5pPr marL="1429071" indent="0">
              <a:buNone/>
              <a:defRPr sz="1100"/>
            </a:lvl5pPr>
            <a:lvl6pPr marL="1786338" indent="0">
              <a:buNone/>
              <a:defRPr sz="1100"/>
            </a:lvl6pPr>
            <a:lvl7pPr marL="2143605" indent="0">
              <a:buNone/>
              <a:defRPr sz="1100"/>
            </a:lvl7pPr>
            <a:lvl8pPr marL="2500873" indent="0">
              <a:buNone/>
              <a:defRPr sz="1100"/>
            </a:lvl8pPr>
            <a:lvl9pPr marL="28581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FB77-84F3-4C11-8F53-63A218026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575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0546-9D0A-4F4A-BA42-ADCE629CAA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67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D58F-C68D-4FE5-9832-8D2C19F7A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712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017F-7E53-43EE-A746-E6F629593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417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B5D8-CF4C-4911-B5ED-A8B3872C7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67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E239-764D-4021-9E36-EEF06FCDE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4558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83" y="1076650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905D-C71D-48E7-90CD-417586D16B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64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9" y="360035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266" indent="0">
              <a:buNone/>
              <a:defRPr sz="2200"/>
            </a:lvl2pPr>
            <a:lvl3pPr marL="714529" indent="0">
              <a:buNone/>
              <a:defRPr sz="1900"/>
            </a:lvl3pPr>
            <a:lvl4pPr marL="1071804" indent="0">
              <a:buNone/>
              <a:defRPr sz="1600"/>
            </a:lvl4pPr>
            <a:lvl5pPr marL="1429071" indent="0">
              <a:buNone/>
              <a:defRPr sz="1600"/>
            </a:lvl5pPr>
            <a:lvl6pPr marL="1786338" indent="0">
              <a:buNone/>
              <a:defRPr sz="1600"/>
            </a:lvl6pPr>
            <a:lvl7pPr marL="2143605" indent="0">
              <a:buNone/>
              <a:defRPr sz="1600"/>
            </a:lvl7pPr>
            <a:lvl8pPr marL="2500873" indent="0">
              <a:buNone/>
              <a:defRPr sz="1600"/>
            </a:lvl8pPr>
            <a:lvl9pPr marL="2858140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9" y="402582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9FD5-2C00-4DEB-87BE-370A2D4D0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676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D53C-D646-4FAF-AFA3-8989883DAF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013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5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5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DC08-5289-4888-ACE4-2D04EDAEC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175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59" y="1199764"/>
            <a:ext cx="7343979" cy="3627339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FF20-CFA9-4E3C-AC78-AE5EFD486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106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76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76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2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2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FA11-5AE4-4F91-AA7D-8ECE927EC6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0539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59" y="367165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227D-23CF-43A3-86B2-237668EB4C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0051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29" y="159823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805" indent="0" algn="ctr">
              <a:buNone/>
              <a:defRPr/>
            </a:lvl2pPr>
            <a:lvl3pPr marL="715609" indent="0" algn="ctr">
              <a:buNone/>
              <a:defRPr/>
            </a:lvl3pPr>
            <a:lvl4pPr marL="1073414" indent="0" algn="ctr">
              <a:buNone/>
              <a:defRPr/>
            </a:lvl4pPr>
            <a:lvl5pPr marL="1431219" indent="0" algn="ctr">
              <a:buNone/>
              <a:defRPr/>
            </a:lvl5pPr>
            <a:lvl6pPr marL="1789024" indent="0" algn="ctr">
              <a:buNone/>
              <a:defRPr/>
            </a:lvl6pPr>
            <a:lvl7pPr marL="2146828" indent="0" algn="ctr">
              <a:buNone/>
              <a:defRPr/>
            </a:lvl7pPr>
            <a:lvl8pPr marL="2504633" indent="0" algn="ctr">
              <a:buNone/>
              <a:defRPr/>
            </a:lvl8pPr>
            <a:lvl9pPr marL="286243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C650-4ADE-40CC-B86B-7DC8AF767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735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3A0-A527-4563-B717-D2CDD23015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6835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1" y="3305533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1" y="2180292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805" indent="0">
              <a:buNone/>
              <a:defRPr sz="1400"/>
            </a:lvl2pPr>
            <a:lvl3pPr marL="715609" indent="0">
              <a:buNone/>
              <a:defRPr sz="1300"/>
            </a:lvl3pPr>
            <a:lvl4pPr marL="1073414" indent="0">
              <a:buNone/>
              <a:defRPr sz="1100"/>
            </a:lvl4pPr>
            <a:lvl5pPr marL="1431219" indent="0">
              <a:buNone/>
              <a:defRPr sz="1100"/>
            </a:lvl5pPr>
            <a:lvl6pPr marL="1789024" indent="0">
              <a:buNone/>
              <a:defRPr sz="1100"/>
            </a:lvl6pPr>
            <a:lvl7pPr marL="2146828" indent="0">
              <a:buNone/>
              <a:defRPr sz="1100"/>
            </a:lvl7pPr>
            <a:lvl8pPr marL="2504633" indent="0">
              <a:buNone/>
              <a:defRPr sz="1100"/>
            </a:lvl8pPr>
            <a:lvl9pPr marL="28624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84B6-8C53-4537-932D-F59CF77A7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51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E9BF-8E5C-41F6-8A26-D36B220B35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552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5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95" y="119975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62EC-3282-4AC7-94B0-C5B8CC430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201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6259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2" y="1151159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2" y="1630629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4" y="1151159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4" y="1630629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0931-E617-4ABF-9591-22631040B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464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9DDE-CF11-436F-A27E-286179B89F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6192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CD33-28C3-480D-A306-AA37170A6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2843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08" y="205179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2" y="1076648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77EC-C8DE-494E-A318-20FA1575F8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057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77" y="360034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77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805" indent="0">
              <a:buNone/>
              <a:defRPr sz="2200"/>
            </a:lvl2pPr>
            <a:lvl3pPr marL="715609" indent="0">
              <a:buNone/>
              <a:defRPr sz="1900"/>
            </a:lvl3pPr>
            <a:lvl4pPr marL="1073414" indent="0">
              <a:buNone/>
              <a:defRPr sz="1600"/>
            </a:lvl4pPr>
            <a:lvl5pPr marL="1431219" indent="0">
              <a:buNone/>
              <a:defRPr sz="1600"/>
            </a:lvl5pPr>
            <a:lvl6pPr marL="1789024" indent="0">
              <a:buNone/>
              <a:defRPr sz="1600"/>
            </a:lvl6pPr>
            <a:lvl7pPr marL="2146828" indent="0">
              <a:buNone/>
              <a:defRPr sz="1600"/>
            </a:lvl7pPr>
            <a:lvl8pPr marL="2504633" indent="0">
              <a:buNone/>
              <a:defRPr sz="1600"/>
            </a:lvl8pPr>
            <a:lvl9pPr marL="2862438" indent="0">
              <a:buNone/>
              <a:defRPr sz="16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77" y="402581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CD5A-386D-47FB-A213-E2D702E40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158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C091-9C22-4B13-9336-0A6EB7C00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8922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2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48" y="367162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ECDA-DB56-4B9D-A7E0-8011FBC24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022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47" y="1199754"/>
            <a:ext cx="7343979" cy="3627339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B9DB-3965-4B92-8DDC-DDD8F8FB35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6623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5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2995" y="119975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18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2995" y="3064718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2E05-9D9B-45B9-BE5D-5DA83A2F4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1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4C04-508E-4228-8EAA-3C0DE93D1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574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47" y="367162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0EF0-61C7-4808-902A-2D944B9E9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4370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FA60-30AC-4EFD-82A3-351DFA385522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CD4C-8EED-4FC7-9944-DDA69D033CC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9682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FA60-30AC-4EFD-82A3-351DFA385522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AD9B0-A7DC-452B-B0E1-F57CF33C38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355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FA60-30AC-4EFD-82A3-351DFA385522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CD4C-8EED-4FC7-9944-DDA69D033CC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5346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FA60-30AC-4EFD-82A3-351DFA385522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BF629-4AEE-42FB-8D85-AB72413C1EA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0475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41F7B-EF5E-4EEE-8B39-EA85DB627B07}" type="datetime1">
              <a:rPr lang="ru-RU" smtClean="0"/>
              <a:pPr>
                <a:defRPr/>
              </a:pPr>
              <a:t>26.03.2025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CD4C-8EED-4FC7-9944-DDA69D03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509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FA60-30AC-4EFD-82A3-351DFA385522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909E0-7DD3-4015-892F-BF1EB90F02B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655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0BCE9-6B9D-4C5C-B754-9EBDC9741D8E}" type="datetime1">
              <a:rPr lang="ru-RU" smtClean="0"/>
              <a:pPr>
                <a:defRPr/>
              </a:pPr>
              <a:t>26.03.2025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CD4C-8EED-4FC7-9944-DDA69D03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917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A5B1A-41BA-43A7-AC73-1A6AC2539227}" type="datetime1">
              <a:rPr lang="ru-RU" smtClean="0"/>
              <a:pPr>
                <a:defRPr/>
              </a:pPr>
              <a:t>26.03.2025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CD4C-8EED-4FC7-9944-DDA69D03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59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1B63B-0011-42BD-B6FF-128A175D130C}" type="datetime1">
              <a:rPr lang="ru-RU" smtClean="0"/>
              <a:pPr>
                <a:defRPr/>
              </a:pPr>
              <a:t>26.03.2025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3DCEC-A747-429E-990B-1FC0F667E5F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196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2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2C7F-2279-4D93-BA6F-567208D545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5514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D2D552-9CA2-4E04-8831-4E210CCD7B2B}" type="datetime1">
              <a:rPr lang="ru-RU" smtClean="0"/>
              <a:pPr>
                <a:defRPr/>
              </a:pPr>
              <a:t>26.03.2025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6BDC2-84BB-41E5-AF95-5F8DDA9A63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3410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B90834-939B-45F7-8A6B-821EB87678A3}" type="datetime1">
              <a:rPr lang="ru-RU" smtClean="0"/>
              <a:pPr>
                <a:defRPr/>
              </a:pPr>
              <a:t>26.03.2025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C673C-59F8-46BB-8FBE-E4E0DBECD20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74301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91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232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14"/>
            <a:ext cx="7548638" cy="946151"/>
          </a:xfrm>
        </p:spPr>
        <p:txBody>
          <a:bodyPr/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A62AD9B0-A7DC-452B-B0E1-F57CF33C3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682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FB36D6B-F53E-4BF6-B9D0-4D1B3C4BAD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7469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EC83A644-2ED3-4BFB-8B34-F5AA872B1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5186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146727E-6025-419F-BFC0-3F6F048E13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0929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дпись 5">
            <a:extLst>
              <a:ext uri="{FF2B5EF4-FFF2-40B4-BE49-F238E27FC236}">
                <a16:creationId xmlns:a16="http://schemas.microsoft.com/office/drawing/2014/main" xmlns="" id="{D17F99EA-AB5F-24F3-D971-2B9BDE3B4F3C}"/>
              </a:ext>
            </a:extLst>
          </p:cNvPr>
          <p:cNvSpPr txBox="1"/>
          <p:nvPr userDrawn="1"/>
        </p:nvSpPr>
        <p:spPr>
          <a:xfrm>
            <a:off x="481379" y="4160960"/>
            <a:ext cx="138564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ru-RU"/>
            </a:defPPr>
          </a:lstStyle>
          <a:p>
            <a:endParaRPr lang="ru-RU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fld id="{75DF2D63-3FF5-D547-96B9-BE9CCD1ABA58}" type="slidenum">
              <a:rPr smtClean="0">
                <a:solidFill>
                  <a:srgbClr val="96D3ED"/>
                </a:solidFill>
              </a:rPr>
              <a:pPr/>
              <a:t>‹#›</a:t>
            </a:fld>
            <a:endParaRPr dirty="0">
              <a:solidFill>
                <a:srgbClr val="96D3ED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28A6ACFB-D620-056D-1C62-903C5FBCE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42" y="4457700"/>
            <a:ext cx="3607308" cy="192024"/>
          </a:xfrm>
        </p:spPr>
        <p:txBody>
          <a:bodyPr rtlCol="0"/>
          <a:lstStyle>
            <a:lvl1pPr marL="0" indent="0" algn="l">
              <a:buNone/>
              <a:defRPr lang="ru-RU" sz="1500" cap="all" spc="150" baseline="0">
                <a:latin typeface="+mj-lt"/>
              </a:defRPr>
            </a:lvl1pPr>
            <a:lvl2pPr marL="342900" indent="0" algn="ctr">
              <a:buNone/>
              <a:defRPr lang="ru-RU" sz="1500"/>
            </a:lvl2pPr>
            <a:lvl3pPr marL="685800" indent="0" algn="ctr">
              <a:buNone/>
              <a:defRPr lang="ru-RU" sz="1400"/>
            </a:lvl3pPr>
            <a:lvl4pPr marL="1028700" indent="0" algn="ctr">
              <a:buNone/>
              <a:defRPr lang="ru-RU" sz="1200"/>
            </a:lvl4pPr>
            <a:lvl5pPr marL="1371600" indent="0" algn="ctr">
              <a:buNone/>
              <a:defRPr lang="ru-RU" sz="1200"/>
            </a:lvl5pPr>
            <a:lvl6pPr marL="1714500" indent="0" algn="ctr">
              <a:buNone/>
              <a:defRPr lang="ru-RU" sz="1200"/>
            </a:lvl6pPr>
            <a:lvl7pPr marL="2057400" indent="0" algn="ctr">
              <a:buNone/>
              <a:defRPr lang="ru-RU" sz="1200"/>
            </a:lvl7pPr>
            <a:lvl8pPr marL="2400300" indent="0" algn="ctr">
              <a:buNone/>
              <a:defRPr lang="ru-RU" sz="1200"/>
            </a:lvl8pPr>
            <a:lvl9pPr marL="2743200" indent="0" algn="ctr">
              <a:buNone/>
              <a:defRPr lang="ru-RU" sz="12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89034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9" y="360036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168" indent="0">
              <a:buNone/>
              <a:defRPr sz="2300"/>
            </a:lvl2pPr>
            <a:lvl3pPr marL="712340" indent="0">
              <a:buNone/>
              <a:defRPr sz="1900"/>
            </a:lvl3pPr>
            <a:lvl4pPr marL="1068524" indent="0">
              <a:buNone/>
              <a:defRPr sz="1600"/>
            </a:lvl4pPr>
            <a:lvl5pPr marL="1424697" indent="0">
              <a:buNone/>
              <a:defRPr sz="1600"/>
            </a:lvl5pPr>
            <a:lvl6pPr marL="1780872" indent="0">
              <a:buNone/>
              <a:defRPr sz="1600"/>
            </a:lvl6pPr>
            <a:lvl7pPr marL="2137048" indent="0">
              <a:buNone/>
              <a:defRPr sz="1600"/>
            </a:lvl7pPr>
            <a:lvl8pPr marL="2493220" indent="0">
              <a:buNone/>
              <a:defRPr sz="1600"/>
            </a:lvl8pPr>
            <a:lvl9pPr marL="2849393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9" y="402583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E15A-CDDB-4972-B5F9-238EBECD53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46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  <a:normAutofit/>
          </a:bodyPr>
          <a:lstStyle>
            <a:lvl1pPr algn="ctr" defTabSz="811213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A26EF8-6CD0-4A2E-BFDA-D8BFF64C34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82" r:id="rId1"/>
    <p:sldLayoutId id="2147488883" r:id="rId2"/>
    <p:sldLayoutId id="2147488884" r:id="rId3"/>
    <p:sldLayoutId id="2147488885" r:id="rId4"/>
    <p:sldLayoutId id="2147488886" r:id="rId5"/>
    <p:sldLayoutId id="2147488887" r:id="rId6"/>
    <p:sldLayoutId id="2147488888" r:id="rId7"/>
    <p:sldLayoutId id="2147488889" r:id="rId8"/>
    <p:sldLayoutId id="2147488890" r:id="rId9"/>
    <p:sldLayoutId id="2147488891" r:id="rId10"/>
    <p:sldLayoutId id="2147488892" r:id="rId11"/>
    <p:sldLayoutId id="2147488893" r:id="rId12"/>
    <p:sldLayoutId id="2147488894" r:id="rId13"/>
    <p:sldLayoutId id="2147488895" r:id="rId14"/>
  </p:sldLayoutIdLst>
  <p:hf hdr="0" ftr="0" dt="0"/>
  <p:txStyles>
    <p:titleStyle>
      <a:lvl1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168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340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8524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4697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1213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16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0338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651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2693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16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34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524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697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872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704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322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9393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DF5CE6-58B0-4B19-A23E-ED40D66AAB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96" r:id="rId1"/>
    <p:sldLayoutId id="2147488897" r:id="rId2"/>
    <p:sldLayoutId id="2147488898" r:id="rId3"/>
    <p:sldLayoutId id="2147488899" r:id="rId4"/>
    <p:sldLayoutId id="2147488900" r:id="rId5"/>
    <p:sldLayoutId id="2147488901" r:id="rId6"/>
    <p:sldLayoutId id="2147488902" r:id="rId7"/>
    <p:sldLayoutId id="2147488903" r:id="rId8"/>
    <p:sldLayoutId id="2147488904" r:id="rId9"/>
    <p:sldLayoutId id="2147488905" r:id="rId10"/>
    <p:sldLayoutId id="2147488906" r:id="rId11"/>
    <p:sldLayoutId id="2147488907" r:id="rId12"/>
    <p:sldLayoutId id="2147488908" r:id="rId13"/>
    <p:sldLayoutId id="2147488909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330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661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005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5339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82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1163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749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383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3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66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00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339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1674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801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434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0678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C31601-6454-4336-9FB0-5AE4CEDF4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10" r:id="rId1"/>
    <p:sldLayoutId id="2147488911" r:id="rId2"/>
    <p:sldLayoutId id="2147488912" r:id="rId3"/>
    <p:sldLayoutId id="2147488913" r:id="rId4"/>
    <p:sldLayoutId id="2147488914" r:id="rId5"/>
    <p:sldLayoutId id="2147488915" r:id="rId6"/>
    <p:sldLayoutId id="2147488916" r:id="rId7"/>
    <p:sldLayoutId id="2147488917" r:id="rId8"/>
    <p:sldLayoutId id="2147488918" r:id="rId9"/>
    <p:sldLayoutId id="2147488919" r:id="rId10"/>
    <p:sldLayoutId id="2147488920" r:id="rId11"/>
    <p:sldLayoutId id="2147488921" r:id="rId12"/>
    <p:sldLayoutId id="2147488922" r:id="rId13"/>
    <p:sldLayoutId id="2147488923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546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3089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648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6195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7775" indent="-966788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5716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226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881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5368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4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089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48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19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7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29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8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392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  <a:normAutofit/>
          </a:bodyPr>
          <a:lstStyle>
            <a:lvl1pPr algn="ctr" defTabSz="814388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6E3102-21E2-4422-BD00-1BECDB9A7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24" r:id="rId1"/>
    <p:sldLayoutId id="2147488925" r:id="rId2"/>
    <p:sldLayoutId id="2147488926" r:id="rId3"/>
    <p:sldLayoutId id="2147488927" r:id="rId4"/>
    <p:sldLayoutId id="2147488928" r:id="rId5"/>
    <p:sldLayoutId id="2147488929" r:id="rId6"/>
    <p:sldLayoutId id="2147488930" r:id="rId7"/>
    <p:sldLayoutId id="2147488931" r:id="rId8"/>
    <p:sldLayoutId id="2147488932" r:id="rId9"/>
    <p:sldLayoutId id="2147488933" r:id="rId10"/>
    <p:sldLayoutId id="2147488934" r:id="rId11"/>
    <p:sldLayoutId id="2147488935" r:id="rId12"/>
    <p:sldLayoutId id="2147488936" r:id="rId13"/>
    <p:sldLayoutId id="2147488937" r:id="rId14"/>
  </p:sldLayoutIdLst>
  <p:hf hdr="0" ftr="0" dt="0"/>
  <p:txStyles>
    <p:titleStyle>
      <a:lvl1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266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4529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1804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9071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4388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3200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9363" indent="-968375" algn="just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0775" indent="306388" algn="l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8689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5957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3225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0492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266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29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804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071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338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605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873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14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 defTabSz="815975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6ABA12-7D7C-409A-AE10-9B7C9D0B5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38" r:id="rId1"/>
    <p:sldLayoutId id="2147488939" r:id="rId2"/>
    <p:sldLayoutId id="2147488940" r:id="rId3"/>
    <p:sldLayoutId id="2147488941" r:id="rId4"/>
    <p:sldLayoutId id="2147488942" r:id="rId5"/>
    <p:sldLayoutId id="2147488943" r:id="rId6"/>
    <p:sldLayoutId id="2147488944" r:id="rId7"/>
    <p:sldLayoutId id="2147488945" r:id="rId8"/>
    <p:sldLayoutId id="2147488946" r:id="rId9"/>
    <p:sldLayoutId id="2147488947" r:id="rId10"/>
    <p:sldLayoutId id="2147488948" r:id="rId11"/>
    <p:sldLayoutId id="2147488949" r:id="rId12"/>
    <p:sldLayoutId id="2147488950" r:id="rId13"/>
    <p:sldLayoutId id="2147488951" r:id="rId14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4163" indent="73025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50950" indent="-96996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2363" indent="307975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80914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8719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6523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4328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FC46E1-CB62-4B38-94A5-63941E729B54}" type="datetime1">
              <a:rPr lang="ru-RU" smtClean="0"/>
              <a:pPr>
                <a:defRPr/>
              </a:pPr>
              <a:t>26.03.2025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8B18ED-5251-4893-8F6B-9ACA5D4964D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846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68" r:id="rId1"/>
    <p:sldLayoutId id="2147488969" r:id="rId2"/>
    <p:sldLayoutId id="2147488970" r:id="rId3"/>
    <p:sldLayoutId id="2147488971" r:id="rId4"/>
    <p:sldLayoutId id="2147488972" r:id="rId5"/>
    <p:sldLayoutId id="2147488973" r:id="rId6"/>
    <p:sldLayoutId id="2147488974" r:id="rId7"/>
    <p:sldLayoutId id="2147488975" r:id="rId8"/>
    <p:sldLayoutId id="2147488976" r:id="rId9"/>
    <p:sldLayoutId id="2147488977" r:id="rId10"/>
    <p:sldLayoutId id="2147488978" r:id="rId11"/>
    <p:sldLayoutId id="2147488953" r:id="rId12"/>
    <p:sldLayoutId id="2147488954" r:id="rId13"/>
    <p:sldLayoutId id="2147488955" r:id="rId14"/>
    <p:sldLayoutId id="2147488956" r:id="rId15"/>
    <p:sldLayoutId id="2147488957" r:id="rId16"/>
    <p:sldLayoutId id="2147488979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29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32" Type="http://schemas.openxmlformats.org/officeDocument/2006/relationships/image" Target="../media/image22.jpg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28" Type="http://schemas.openxmlformats.org/officeDocument/2006/relationships/diagramLayout" Target="../diagrams/layout12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31" Type="http://schemas.microsoft.com/office/2007/relationships/diagramDrawing" Target="../diagrams/drawing12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Relationship Id="rId27" Type="http://schemas.openxmlformats.org/officeDocument/2006/relationships/diagramData" Target="../diagrams/data12.xml"/><Relationship Id="rId30" Type="http://schemas.openxmlformats.org/officeDocument/2006/relationships/diagramColors" Target="../diagrams/colors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8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4"/>
          <p:cNvSpPr/>
          <p:nvPr/>
        </p:nvSpPr>
        <p:spPr>
          <a:xfrm>
            <a:off x="3707912" y="1059583"/>
            <a:ext cx="4608511" cy="35283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42" y="2279367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8303" y="1491630"/>
            <a:ext cx="68505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 </a:t>
            </a:r>
            <a:r>
              <a:rPr lang="ru-RU" sz="2800" b="1" dirty="0">
                <a:solidFill>
                  <a:srgbClr val="00823B"/>
                </a:solidFill>
                <a:latin typeface="+mn-lt"/>
              </a:rPr>
              <a:t>Декларационная кампания </a:t>
            </a:r>
            <a:r>
              <a:rPr lang="ru-RU" sz="2800" b="1" dirty="0" smtClean="0">
                <a:solidFill>
                  <a:srgbClr val="00823B"/>
                </a:solidFill>
                <a:latin typeface="+mn-lt"/>
              </a:rPr>
              <a:t>2025 </a:t>
            </a:r>
            <a:r>
              <a:rPr lang="ru-RU" sz="2800" b="1" dirty="0">
                <a:solidFill>
                  <a:srgbClr val="00823B"/>
                </a:solidFill>
                <a:latin typeface="+mn-lt"/>
              </a:rPr>
              <a:t>года.                                </a:t>
            </a:r>
            <a:r>
              <a:rPr lang="ru-RU" sz="2800" b="1" dirty="0">
                <a:solidFill>
                  <a:srgbClr val="00823B"/>
                </a:solidFill>
                <a:latin typeface="+mn-lt"/>
                <a:ea typeface="Times New Roman" panose="02020603050405020304" pitchFamily="18" charset="0"/>
              </a:rPr>
              <a:t>Налоговые вычеты и условия их получения. </a:t>
            </a:r>
            <a:r>
              <a:rPr lang="ru-RU" sz="2800" b="1" dirty="0" smtClean="0">
                <a:solidFill>
                  <a:srgbClr val="00823B"/>
                </a:solidFill>
                <a:latin typeface="+mn-lt"/>
                <a:ea typeface="Times New Roman" panose="02020603050405020304" pitchFamily="18" charset="0"/>
              </a:rPr>
              <a:t>Особенности предоставления  социальных налоговых вычетов.</a:t>
            </a:r>
            <a:r>
              <a:rPr lang="ru-RU" sz="2800" b="1" dirty="0" smtClean="0">
                <a:solidFill>
                  <a:srgbClr val="00823B"/>
                </a:solidFill>
                <a:latin typeface="+mn-lt"/>
                <a:cs typeface="Calibri" pitchFamily="34" charset="0"/>
              </a:rPr>
              <a:t> </a:t>
            </a:r>
            <a:endParaRPr lang="ru-RU" sz="2800" b="1" dirty="0">
              <a:solidFill>
                <a:srgbClr val="00823B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4496" y="571328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УПРАВЛЕНИЕ ФЕДЕРАЛЬНОЙ НАЛОГОВОЙ СЛУЖБЫ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Г. СЕВАСТОПОЛЮ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8528" y="3653539"/>
            <a:ext cx="602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Начальник отдела камерального контроля НДФЛ и СВ №2  </a:t>
            </a:r>
          </a:p>
          <a:p>
            <a:pPr algn="ctr" defTabSz="1043056" eaLnBrk="1" fontAlgn="auto" hangingPunct="1">
              <a:spcAft>
                <a:spcPts val="0"/>
              </a:spcAft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Балуева Наталья Борисовна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46693" y="4393588"/>
            <a:ext cx="11937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23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26.03.2025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Администратор it проектов обучение - 84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8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2839" y="267494"/>
            <a:ext cx="83284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Вопрос ?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Гражданин 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зарабатывает 40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тысяч руб.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месяц и за год платит налогов с дохода по ставке 13% на сумму 62 400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руб., как получить социальный вычет 19,5 тыс. и имущественный вычет 260 тыс. руб. сразу за один год ?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669335" y="2321474"/>
            <a:ext cx="7975441" cy="24277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algn="just" defTabSz="889000">
              <a:spcAft>
                <a:spcPts val="0"/>
              </a:spcAft>
            </a:pPr>
            <a:r>
              <a:rPr lang="ru-RU" sz="32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Ответ ! </a:t>
            </a:r>
            <a:r>
              <a:rPr lang="ru-RU" sz="18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Налоговый орган сможет вернуть не больше суммы налога, удержанного и перечисленного в бюджет, в данном случае не более  62 400 руб. за один налоговый период, данные по доходам и налогам отражаются в справке 2-НДФЛ</a:t>
            </a:r>
            <a:r>
              <a:rPr lang="ru-RU" sz="18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. Да, гражданин имеет право на социальный и имущественный вычеты одновременно, но нужно учитывать лимиты вычетов и правила их предоставления.  </a:t>
            </a:r>
            <a:r>
              <a:rPr lang="ru-RU" sz="18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 </a:t>
            </a:r>
            <a:r>
              <a:rPr lang="ru-RU" sz="18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первую очередь стоит заявлять возмещение социальных расходов, и только затем — имущественных. При этом сумма налоговых вычетов не должна превышать сумму налогооблагаемых доходов.  </a:t>
            </a:r>
            <a:r>
              <a:rPr lang="ru-RU" sz="18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i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Перенести на другие налоговые периоды можно только имущественный налоговый вычет. Остаток социального налогового вычета на другие налоговые периоды не переносится. </a:t>
            </a:r>
          </a:p>
          <a:p>
            <a:pPr algn="just" defTabSz="889000">
              <a:spcAft>
                <a:spcPts val="0"/>
              </a:spcAft>
            </a:pPr>
            <a:endParaRPr lang="ru-RU" sz="14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 defTabSz="889000">
              <a:spcAft>
                <a:spcPts val="0"/>
              </a:spcAft>
            </a:pPr>
            <a:endParaRPr lang="ru-RU" sz="1000" b="1" i="0" kern="1200" baseline="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defTabSz="889000">
              <a:spcAft>
                <a:spcPts val="0"/>
              </a:spcAft>
            </a:pPr>
            <a:endParaRPr lang="ru-RU" sz="1000" b="1" i="0" kern="1200" baseline="0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2715766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172401" y="4515967"/>
            <a:ext cx="864096" cy="50405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algn="r" defTabSz="8016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10</a:t>
            </a:r>
            <a:endParaRPr lang="ru-RU" altLang="ru-RU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5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9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5536" y="699542"/>
            <a:ext cx="83523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i="1" dirty="0" smtClean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399035" y="1995686"/>
            <a:ext cx="8403036" cy="34281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Ответ ! </a:t>
            </a:r>
            <a:r>
              <a:rPr lang="ru-RU" sz="1800" b="1" i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Для граждан</a:t>
            </a:r>
            <a:r>
              <a:rPr lang="ru-RU" sz="1800" b="1" i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, выполнивших нормативы ГТО и награжденных знаком отличия, имеется возможность получить налоговый вычет в отношении доходов, полученных с 1 января 2025 года. Этот вычет предоставляется в календарном году, в котором сданы нормативы испытаний (тестов) Всероссийского физкультурно-спортивного комплекса «Готов к труду и обороне» и получен знак отличия. При </a:t>
            </a:r>
            <a:r>
              <a:rPr lang="ru-RU" sz="1800" b="1" i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этом, </a:t>
            </a:r>
            <a:r>
              <a:rPr lang="ru-RU" sz="1800" b="1" i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чтобы получить вычет, в том же году необходимо пройти диспансеризацию</a:t>
            </a:r>
            <a:r>
              <a:rPr lang="ru-RU" sz="1800" b="1" i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. Документами являются: копия </a:t>
            </a:r>
            <a:r>
              <a:rPr lang="ru-RU" sz="1800" b="1" i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удостоверения о награждении знаком </a:t>
            </a:r>
            <a:r>
              <a:rPr lang="ru-RU" sz="1800" b="1" i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отличия, копия </a:t>
            </a:r>
            <a:r>
              <a:rPr lang="ru-RU" sz="1800" b="1" i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справки медицинского </a:t>
            </a:r>
            <a:r>
              <a:rPr lang="ru-RU" sz="1800" b="1" i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учреждения. Размер вычета </a:t>
            </a:r>
            <a:r>
              <a:rPr lang="ru-RU" sz="1800" b="1" i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составляет 18 000 руб., при этом вернуть можно </a:t>
            </a:r>
            <a:r>
              <a:rPr lang="ru-RU" sz="1800" b="1" i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2 340 </a:t>
            </a:r>
            <a:r>
              <a:rPr lang="ru-RU" sz="1800" b="1" i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рублей. Получить вычет можно через работодателя единовременно, </a:t>
            </a:r>
            <a:r>
              <a:rPr lang="ru-RU" sz="1800" b="1" i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либо подаче </a:t>
            </a:r>
            <a:r>
              <a:rPr lang="ru-RU" sz="1800" b="1" i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декларации по итогам года, то есть уже в 2026 году, предоставив декларацию по форме </a:t>
            </a:r>
            <a:r>
              <a:rPr lang="ru-RU" sz="1800" b="1" i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3-НДФЛ </a:t>
            </a:r>
            <a:r>
              <a:rPr lang="ru-RU" sz="1800" b="1" i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за 2025 год и вышеуказанные подтверждающие документы.</a:t>
            </a:r>
          </a:p>
          <a:p>
            <a:pPr algn="just"/>
            <a:endParaRPr lang="ru-RU" sz="1800" b="1" i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1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1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1000" b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1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1000" b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1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r>
              <a:rPr lang="ru-RU" sz="10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1000" b="1" i="0" kern="1200" baseline="0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11510"/>
            <a:ext cx="8475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Вопрос </a:t>
            </a:r>
            <a:r>
              <a:rPr lang="ru-RU" sz="2000" b="1" dirty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?</a:t>
            </a:r>
            <a:r>
              <a:rPr lang="ru-RU" b="1" dirty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Расскажите,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пожалуйста, о новом вычете за выполнение нормативов ГТО, каков его размер? Как его получить? </a:t>
            </a:r>
            <a:endParaRPr lang="ru-RU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8172401" y="4515967"/>
            <a:ext cx="864096" cy="50405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algn="r" defTabSz="8016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11</a:t>
            </a:r>
            <a:endParaRPr lang="ru-RU" altLang="ru-RU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05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10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83300" y="771550"/>
            <a:ext cx="8352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Вопрос ?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Муж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оплачивает фитнес-услуги за свою супругу, сама супруга не работает, доходы не получает, как получить вычет по расходам супруга за супругу?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65180" y="1851670"/>
            <a:ext cx="8139269" cy="30578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algn="just"/>
            <a:endParaRPr lang="ru-RU" sz="3200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Ответ ! </a:t>
            </a:r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Согласно </a:t>
            </a:r>
            <a:r>
              <a:rPr lang="ru-RU" sz="2000" b="1" i="1" dirty="0" err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пп</a:t>
            </a:r>
            <a:r>
              <a:rPr lang="ru-RU" sz="2000" b="1" i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. 7 п. 1 ст. 219 НК РФ, вернуть деньги можно только за себя и за детей, а не за супругов.  Право на налоговый вычет за фитнес имеет тот из супругов, кто сам занимался </a:t>
            </a:r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спортом.</a:t>
            </a:r>
          </a:p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 Таким образом, получить </a:t>
            </a:r>
            <a:r>
              <a:rPr lang="ru-RU" sz="2000" b="1" i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налоговый вычет по НДФЛ за оплату фитнеса супруги, если она не работает, нельзя. </a:t>
            </a:r>
            <a:endParaRPr lang="ru-RU" sz="2000" b="1" i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/>
            <a:endParaRPr lang="ru-RU" sz="2000" b="1" i="1" kern="1200" baseline="0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/>
            <a:endParaRPr lang="ru-RU" sz="2000" b="1" i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/>
            <a:endParaRPr lang="ru-RU" sz="2000" b="1" i="1" kern="1200" baseline="0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/>
            <a:endParaRPr lang="ru-RU" sz="1800" b="1" i="0" kern="1200" baseline="0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8172401" y="4515967"/>
            <a:ext cx="864096" cy="50405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algn="r" defTabSz="8016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12</a:t>
            </a:r>
            <a:endParaRPr lang="ru-RU" altLang="ru-RU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15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9" y="940313"/>
            <a:ext cx="3251539" cy="40077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4355976" y="790714"/>
            <a:ext cx="2592288" cy="2460107"/>
          </a:xfrm>
          <a:prstGeom prst="wedgeRectCallout">
            <a:avLst>
              <a:gd name="adj1" fmla="val -167551"/>
              <a:gd name="adj2" fmla="val -36282"/>
            </a:avLst>
          </a:prstGeom>
          <a:solidFill>
            <a:schemeClr val="accent1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Основание: приказ ФНС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sz="1800" b="1" dirty="0">
                <a:solidFill>
                  <a:srgbClr val="00823B"/>
                </a:solidFill>
              </a:rPr>
              <a:t> </a:t>
            </a:r>
            <a:r>
              <a:rPr lang="ru-RU" sz="1800" b="1" dirty="0" smtClean="0">
                <a:solidFill>
                  <a:srgbClr val="00823B"/>
                </a:solidFill>
              </a:rPr>
              <a:t>         Основание: </a:t>
            </a:r>
          </a:p>
          <a:p>
            <a:r>
              <a:rPr lang="ru-RU" sz="1800" b="1" dirty="0" smtClean="0">
                <a:solidFill>
                  <a:srgbClr val="00823B"/>
                </a:solidFill>
              </a:rPr>
              <a:t>     Приказ ФНС Росси</a:t>
            </a:r>
          </a:p>
          <a:p>
            <a:r>
              <a:rPr lang="ru-RU" sz="1800" b="1" dirty="0">
                <a:solidFill>
                  <a:srgbClr val="00823B"/>
                </a:solidFill>
              </a:rPr>
              <a:t> </a:t>
            </a:r>
            <a:r>
              <a:rPr lang="ru-RU" sz="1800" b="1" dirty="0" smtClean="0">
                <a:solidFill>
                  <a:srgbClr val="00823B"/>
                </a:solidFill>
              </a:rPr>
              <a:t>         от 19.09.2024                 </a:t>
            </a:r>
          </a:p>
          <a:p>
            <a:r>
              <a:rPr lang="ru-RU" sz="1800" b="1" dirty="0" smtClean="0">
                <a:solidFill>
                  <a:srgbClr val="00823B"/>
                </a:solidFill>
              </a:rPr>
              <a:t>          №ЕД-7-11/757@</a:t>
            </a:r>
            <a:endParaRPr lang="ru-RU" sz="1800" b="1" dirty="0">
              <a:solidFill>
                <a:srgbClr val="00823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6009" y="267494"/>
            <a:ext cx="8352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Декларация по форме №3-НДФЛ за 2024 год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211961" y="1068738"/>
            <a:ext cx="3672408" cy="3006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7669" y="3250821"/>
            <a:ext cx="48828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Для граждан, реализующих право </a:t>
            </a:r>
            <a:r>
              <a:rPr lang="ru-RU" sz="2000" b="1" i="1" dirty="0">
                <a:solidFill>
                  <a:srgbClr val="00823B"/>
                </a:solidFill>
                <a:latin typeface="Arial Narrow" pitchFamily="34" charset="0"/>
              </a:rPr>
              <a:t>на вычет,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срок предоставления декларации </a:t>
            </a:r>
            <a:endParaRPr lang="ru-RU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в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течение года не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установлен.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Крайний срок  - </a:t>
            </a:r>
            <a:r>
              <a:rPr lang="ru-RU" sz="2000" b="1" i="1" dirty="0">
                <a:solidFill>
                  <a:srgbClr val="00823B"/>
                </a:solidFill>
                <a:latin typeface="Arial Narrow" pitchFamily="34" charset="0"/>
              </a:rPr>
              <a:t>не более 3-х лет,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начиная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 </a:t>
            </a:r>
            <a:endParaRPr lang="ru-RU" sz="20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с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года возникновения права на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вычет.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5" y="940313"/>
            <a:ext cx="864096" cy="4073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172401" y="4515966"/>
            <a:ext cx="864096" cy="504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defTabSz="8016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13</a:t>
            </a:r>
            <a:endParaRPr lang="ru-RU" altLang="ru-RU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56" y="843558"/>
            <a:ext cx="2289360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12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7544" y="281534"/>
            <a:ext cx="8352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шибки при заполнении 3-НДФЛ (№1)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01026" y="2672897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33885" y="1933199"/>
            <a:ext cx="3928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В первичной </a:t>
            </a:r>
            <a:r>
              <a:rPr lang="ru-RU" sz="2000" dirty="0" smtClean="0">
                <a:latin typeface="Arial Narrow" panose="020B0606020202030204" pitchFamily="34" charset="0"/>
              </a:rPr>
              <a:t>декларации – показатель - «0», уточненная - «1», «2» и т.д.</a:t>
            </a:r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963034"/>
            <a:ext cx="3783913" cy="795393"/>
          </a:xfrm>
          <a:prstGeom prst="roundRect">
            <a:avLst/>
          </a:prstGeom>
          <a:noFill/>
          <a:ln w="3175">
            <a:solidFill>
              <a:srgbClr val="EC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1933199"/>
            <a:ext cx="3783913" cy="765841"/>
          </a:xfrm>
          <a:prstGeom prst="roundRect">
            <a:avLst/>
          </a:prstGeom>
          <a:noFill/>
          <a:ln w="3175">
            <a:solidFill>
              <a:srgbClr val="EC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В первичной декларации указан номер корректировки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«1» </a:t>
            </a:r>
            <a:r>
              <a:rPr lang="ru-RU" sz="2000" i="1" dirty="0" smtClean="0">
                <a:solidFill>
                  <a:srgbClr val="EC4714"/>
                </a:solidFill>
                <a:latin typeface="Arial Narrow" panose="020B0606020202030204" pitchFamily="34" charset="0"/>
              </a:rPr>
              <a:t>(отказ) </a:t>
            </a:r>
            <a:endParaRPr lang="ru-RU" sz="2000" i="1" dirty="0">
              <a:solidFill>
                <a:srgbClr val="EC4714"/>
              </a:solidFill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3483" y="1948304"/>
            <a:ext cx="4106948" cy="746306"/>
          </a:xfrm>
          <a:prstGeom prst="roundRect">
            <a:avLst/>
          </a:prstGeom>
          <a:noFill/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53483" y="963034"/>
            <a:ext cx="4106948" cy="766251"/>
          </a:xfrm>
          <a:prstGeom prst="roundRect">
            <a:avLst/>
          </a:prstGeom>
          <a:noFill/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134" y="2850581"/>
            <a:ext cx="3780323" cy="1330979"/>
          </a:xfrm>
          <a:prstGeom prst="roundRect">
            <a:avLst/>
          </a:prstGeom>
          <a:noFill/>
          <a:ln w="3175">
            <a:solidFill>
              <a:srgbClr val="EC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53482" y="2850581"/>
            <a:ext cx="4106949" cy="1311415"/>
          </a:xfrm>
          <a:prstGeom prst="roundRect">
            <a:avLst/>
          </a:prstGeom>
          <a:noFill/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978771"/>
            <a:ext cx="396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Отражение </a:t>
            </a:r>
            <a:r>
              <a:rPr lang="ru-RU" sz="2000" dirty="0" smtClean="0">
                <a:latin typeface="Arial Narrow" panose="020B0606020202030204" pitchFamily="34" charset="0"/>
              </a:rPr>
              <a:t>вычетов одной суммой за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три года в одной декларации </a:t>
            </a:r>
            <a:r>
              <a:rPr lang="ru-RU" sz="2000" i="1" dirty="0" smtClean="0">
                <a:solidFill>
                  <a:srgbClr val="EC4714"/>
                </a:solidFill>
                <a:latin typeface="Arial Narrow" panose="020B0606020202030204" pitchFamily="34" charset="0"/>
              </a:rPr>
              <a:t>(отказ)</a:t>
            </a:r>
            <a:endParaRPr lang="ru-RU" sz="2000" i="1" dirty="0">
              <a:solidFill>
                <a:srgbClr val="EC4714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4125" y="2850581"/>
            <a:ext cx="4106305" cy="1323439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spc="10" dirty="0">
                <a:latin typeface="Arial Narrow" panose="020B0606020202030204" pitchFamily="34" charset="0"/>
                <a:ea typeface="Times New Roman" panose="02020603050405020304" pitchFamily="18" charset="0"/>
              </a:rPr>
              <a:t>Уточненная декларация 3-НДФЛ должна включать в себя все </a:t>
            </a:r>
            <a:r>
              <a:rPr lang="ru-RU" sz="2000" spc="1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в</a:t>
            </a:r>
            <a:r>
              <a:rPr lang="ru-RU" sz="2000" spc="2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ычеты </a:t>
            </a:r>
          </a:p>
          <a:p>
            <a:pPr>
              <a:spcAft>
                <a:spcPts val="0"/>
              </a:spcAft>
            </a:pPr>
            <a:r>
              <a:rPr lang="ru-RU" sz="2000" spc="2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с учетом, заявленных ранее в первичной </a:t>
            </a:r>
            <a:r>
              <a:rPr lang="ru-RU" sz="2000" spc="20" dirty="0">
                <a:latin typeface="Arial Narrow" panose="020B0606020202030204" pitchFamily="34" charset="0"/>
                <a:ea typeface="Times New Roman" panose="02020603050405020304" pitchFamily="18" charset="0"/>
              </a:rPr>
              <a:t>декларации</a:t>
            </a:r>
            <a:endParaRPr lang="ru-RU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5669" y="2898935"/>
            <a:ext cx="4026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Arial Narrow" panose="020B0606020202030204" pitchFamily="34" charset="0"/>
              </a:rPr>
              <a:t>В </a:t>
            </a:r>
            <a:r>
              <a:rPr lang="ru-RU" sz="2000" dirty="0" smtClean="0">
                <a:latin typeface="Arial Narrow" panose="020B0606020202030204" pitchFamily="34" charset="0"/>
              </a:rPr>
              <a:t>уточненной декларации </a:t>
            </a:r>
            <a:r>
              <a:rPr lang="ru-RU" sz="2000" dirty="0">
                <a:latin typeface="Arial Narrow" panose="020B0606020202030204" pitchFamily="34" charset="0"/>
              </a:rPr>
              <a:t>указаны </a:t>
            </a:r>
            <a:r>
              <a:rPr lang="ru-RU" sz="2000" dirty="0" smtClean="0">
                <a:latin typeface="Arial Narrow" panose="020B0606020202030204" pitchFamily="34" charset="0"/>
              </a:rPr>
              <a:t>новые </a:t>
            </a:r>
            <a:r>
              <a:rPr lang="ru-RU" sz="2000" dirty="0">
                <a:latin typeface="Arial Narrow" panose="020B0606020202030204" pitchFamily="34" charset="0"/>
              </a:rPr>
              <a:t>вычеты, </a:t>
            </a:r>
            <a:r>
              <a:rPr lang="ru-RU" sz="2000" dirty="0" smtClean="0">
                <a:latin typeface="Arial Narrow" panose="020B0606020202030204" pitchFamily="34" charset="0"/>
              </a:rPr>
              <a:t>при этом исключены вычеты, которые были  заявлены в </a:t>
            </a:r>
            <a:r>
              <a:rPr lang="ru-RU" sz="2000" dirty="0">
                <a:latin typeface="Arial Narrow" panose="020B0606020202030204" pitchFamily="34" charset="0"/>
              </a:rPr>
              <a:t>первичной </a:t>
            </a:r>
            <a:r>
              <a:rPr lang="ru-RU" sz="2000" dirty="0" smtClean="0">
                <a:latin typeface="Arial Narrow" panose="020B0606020202030204" pitchFamily="34" charset="0"/>
              </a:rPr>
              <a:t>декларации </a:t>
            </a:r>
            <a:r>
              <a:rPr lang="ru-RU" sz="2000" i="1" dirty="0" smtClean="0">
                <a:solidFill>
                  <a:srgbClr val="EC4714"/>
                </a:solidFill>
                <a:latin typeface="Arial Narrow" panose="020B0606020202030204" pitchFamily="34" charset="0"/>
              </a:rPr>
              <a:t>(долг в ЕНС)</a:t>
            </a:r>
            <a:endParaRPr lang="ru-RU" sz="2000" i="1" dirty="0">
              <a:solidFill>
                <a:srgbClr val="EC4714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85105" y="4422269"/>
            <a:ext cx="1548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EC4714"/>
                </a:solidFill>
                <a:latin typeface="Arial Narrow" panose="020B0606020202030204" pitchFamily="34" charset="0"/>
              </a:rPr>
              <a:t>ОШИБОЧНО</a:t>
            </a:r>
            <a:endParaRPr lang="ru-RU" sz="2000" b="1" i="1" dirty="0">
              <a:solidFill>
                <a:srgbClr val="EC4714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34148" y="4422269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823B"/>
                </a:solidFill>
                <a:latin typeface="Arial Narrow" panose="020B0606020202030204" pitchFamily="34" charset="0"/>
              </a:rPr>
              <a:t>ПРАВИЛЬНО</a:t>
            </a:r>
            <a:endParaRPr lang="ru-RU" sz="2000" b="1" i="1" dirty="0">
              <a:solidFill>
                <a:srgbClr val="00823B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54126" y="958466"/>
            <a:ext cx="4465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5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Предоставить </a:t>
            </a:r>
            <a:r>
              <a:rPr lang="ru-RU" sz="2000" spc="5" dirty="0">
                <a:latin typeface="Arial Narrow" panose="020B0606020202030204" pitchFamily="34" charset="0"/>
                <a:ea typeface="Times New Roman" panose="02020603050405020304" pitchFamily="18" charset="0"/>
              </a:rPr>
              <a:t>декларации отдельно (</a:t>
            </a:r>
            <a:r>
              <a:rPr lang="ru-RU" sz="2000" spc="5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по годам) в соответствии с годом расходов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8172401" y="4515967"/>
            <a:ext cx="864096" cy="50405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algn="r" defTabSz="8016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14</a:t>
            </a:r>
            <a:endParaRPr lang="ru-RU" altLang="ru-RU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1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13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7544" y="281534"/>
            <a:ext cx="8352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шибки при заполнении 3-НДФЛ (№2)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29687" y="2502750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9687" y="2280276"/>
            <a:ext cx="38353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В декларации должны быть отражены все предоставленные работодателем </a:t>
            </a:r>
            <a:r>
              <a:rPr lang="ru-RU" sz="2000" dirty="0" smtClean="0">
                <a:latin typeface="Arial Narrow" panose="020B0606020202030204" pitchFamily="34" charset="0"/>
              </a:rPr>
              <a:t>вычеты </a:t>
            </a:r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4862" y="963034"/>
            <a:ext cx="3744111" cy="1255344"/>
          </a:xfrm>
          <a:prstGeom prst="roundRect">
            <a:avLst/>
          </a:prstGeom>
          <a:noFill/>
          <a:ln w="3175">
            <a:solidFill>
              <a:srgbClr val="EC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4862" y="2315103"/>
            <a:ext cx="3777234" cy="935186"/>
          </a:xfrm>
          <a:prstGeom prst="roundRect">
            <a:avLst/>
          </a:prstGeom>
          <a:noFill/>
          <a:ln w="3175">
            <a:solidFill>
              <a:srgbClr val="EC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В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декларации не указаны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</a:p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стандартные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вычеты на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детей </a:t>
            </a:r>
            <a:r>
              <a:rPr lang="ru-RU" sz="2000" i="1" dirty="0" smtClean="0">
                <a:solidFill>
                  <a:srgbClr val="EC4714"/>
                </a:solidFill>
                <a:latin typeface="Arial Narrow" panose="020B0606020202030204" pitchFamily="34" charset="0"/>
              </a:rPr>
              <a:t>(долг в ЕНС) </a:t>
            </a:r>
            <a:endParaRPr lang="ru-RU" sz="2000" i="1" dirty="0">
              <a:solidFill>
                <a:srgbClr val="EC4714"/>
              </a:solidFill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09372" y="2320358"/>
            <a:ext cx="4151060" cy="937314"/>
          </a:xfrm>
          <a:prstGeom prst="roundRect">
            <a:avLst/>
          </a:prstGeom>
          <a:noFill/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03559" y="963034"/>
            <a:ext cx="4156872" cy="1255344"/>
          </a:xfrm>
          <a:prstGeom prst="roundRect">
            <a:avLst/>
          </a:prstGeom>
          <a:noFill/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1792" y="3342683"/>
            <a:ext cx="3774829" cy="1025202"/>
          </a:xfrm>
          <a:prstGeom prst="roundRect">
            <a:avLst/>
          </a:prstGeom>
          <a:noFill/>
          <a:ln w="3175">
            <a:solidFill>
              <a:srgbClr val="EC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27570" y="3342683"/>
            <a:ext cx="4132861" cy="1017912"/>
          </a:xfrm>
          <a:prstGeom prst="roundRect">
            <a:avLst/>
          </a:prstGeom>
          <a:noFill/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3" y="932678"/>
            <a:ext cx="3672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Представление в качестве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документов</a:t>
            </a:r>
            <a:r>
              <a:rPr lang="ru-RU" sz="2000" dirty="0">
                <a:latin typeface="Arial Narrow" panose="020B0606020202030204" pitchFamily="34" charset="0"/>
              </a:rPr>
              <a:t>, подтверждающих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вычет за лечение за 2024 г., договора, лицензии, чеков </a:t>
            </a:r>
            <a:r>
              <a:rPr lang="ru-RU" sz="2000" i="1" dirty="0" smtClean="0">
                <a:solidFill>
                  <a:srgbClr val="EC4714"/>
                </a:solidFill>
                <a:latin typeface="Arial Narrow" panose="020B0606020202030204" pitchFamily="34" charset="0"/>
              </a:rPr>
              <a:t>(отказ)</a:t>
            </a:r>
            <a:endParaRPr lang="ru-RU" sz="2000" i="1" dirty="0">
              <a:solidFill>
                <a:srgbClr val="EC4714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688" y="3322543"/>
            <a:ext cx="4030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Доход </a:t>
            </a:r>
            <a:r>
              <a:rPr lang="ru-RU" sz="2000" dirty="0">
                <a:latin typeface="Arial Narrow" panose="020B0606020202030204" pitchFamily="34" charset="0"/>
              </a:rPr>
              <a:t>от реализации </a:t>
            </a:r>
            <a:r>
              <a:rPr lang="ru-RU" sz="2000" dirty="0" smtClean="0">
                <a:latin typeface="Arial Narrow" panose="020B0606020202030204" pitchFamily="34" charset="0"/>
              </a:rPr>
              <a:t>объектов подлежит декларированию (срок владения 3 года и менее)</a:t>
            </a:r>
            <a:endParaRPr lang="ru-RU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1077" y="3334414"/>
            <a:ext cx="3672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Не задекларированы </a:t>
            </a:r>
            <a:r>
              <a:rPr lang="ru-RU" sz="2000" dirty="0">
                <a:latin typeface="Arial Narrow" panose="020B0606020202030204" pitchFamily="34" charset="0"/>
              </a:rPr>
              <a:t>доходы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от </a:t>
            </a:r>
            <a:r>
              <a:rPr lang="ru-RU" sz="2000" dirty="0">
                <a:latin typeface="Arial Narrow" panose="020B0606020202030204" pitchFamily="34" charset="0"/>
              </a:rPr>
              <a:t>реализации </a:t>
            </a:r>
            <a:r>
              <a:rPr lang="ru-RU" sz="2000" dirty="0" smtClean="0">
                <a:latin typeface="Arial Narrow" panose="020B0606020202030204" pitchFamily="34" charset="0"/>
              </a:rPr>
              <a:t>имущества, срок  менее 3-х лет </a:t>
            </a:r>
            <a:r>
              <a:rPr lang="ru-RU" sz="2000" i="1" dirty="0" smtClean="0">
                <a:solidFill>
                  <a:srgbClr val="EC4714"/>
                </a:solidFill>
                <a:latin typeface="Arial Narrow" panose="020B0606020202030204" pitchFamily="34" charset="0"/>
              </a:rPr>
              <a:t>(штраф 119,122 НК)</a:t>
            </a:r>
            <a:endParaRPr lang="ru-RU" sz="2000" i="1" dirty="0">
              <a:solidFill>
                <a:srgbClr val="EC4714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9084" y="4486428"/>
            <a:ext cx="1548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EC4714"/>
                </a:solidFill>
                <a:latin typeface="Arial Narrow" panose="020B0606020202030204" pitchFamily="34" charset="0"/>
              </a:rPr>
              <a:t>ОШИБОЧНО</a:t>
            </a:r>
            <a:endParaRPr lang="ru-RU" sz="2000" b="1" i="1" dirty="0">
              <a:solidFill>
                <a:srgbClr val="EC4714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29904" y="4486428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823B"/>
                </a:solidFill>
                <a:latin typeface="Arial Narrow" panose="020B0606020202030204" pitchFamily="34" charset="0"/>
              </a:rPr>
              <a:t>ПРАВИЛЬНО</a:t>
            </a:r>
            <a:endParaRPr lang="ru-RU" sz="2000" b="1" i="1" dirty="0">
              <a:solidFill>
                <a:srgbClr val="00823B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29687" y="932679"/>
            <a:ext cx="4030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Для подтверждения социального вычета по расходам за лечение в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2024 г. обязательно предоставление справки по форме КНД 1151156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8172401" y="4515967"/>
            <a:ext cx="864096" cy="50405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algn="r" defTabSz="8016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15</a:t>
            </a:r>
            <a:endParaRPr lang="ru-RU" altLang="ru-RU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51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14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7888" y="123478"/>
            <a:ext cx="8948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Преимущества заполнения декларации 3-НДФЛ в Личном кабинете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211961" y="1068737"/>
            <a:ext cx="3672408" cy="3006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8245" y="2435826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41936333"/>
              </p:ext>
            </p:extLst>
          </p:nvPr>
        </p:nvGraphicFramePr>
        <p:xfrm>
          <a:off x="863499" y="632570"/>
          <a:ext cx="738091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41864739"/>
              </p:ext>
            </p:extLst>
          </p:nvPr>
        </p:nvGraphicFramePr>
        <p:xfrm>
          <a:off x="827584" y="1214069"/>
          <a:ext cx="7445267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06952407"/>
              </p:ext>
            </p:extLst>
          </p:nvPr>
        </p:nvGraphicFramePr>
        <p:xfrm>
          <a:off x="804553" y="1800000"/>
          <a:ext cx="7488920" cy="5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279432370"/>
              </p:ext>
            </p:extLst>
          </p:nvPr>
        </p:nvGraphicFramePr>
        <p:xfrm>
          <a:off x="807335" y="2421837"/>
          <a:ext cx="7488416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889971718"/>
              </p:ext>
            </p:extLst>
          </p:nvPr>
        </p:nvGraphicFramePr>
        <p:xfrm>
          <a:off x="845748" y="2913237"/>
          <a:ext cx="7470668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672183799"/>
              </p:ext>
            </p:extLst>
          </p:nvPr>
        </p:nvGraphicFramePr>
        <p:xfrm>
          <a:off x="827497" y="3462854"/>
          <a:ext cx="7488416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" name="Овал 13"/>
          <p:cNvSpPr/>
          <p:nvPr/>
        </p:nvSpPr>
        <p:spPr>
          <a:xfrm>
            <a:off x="467092" y="707609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1" name="Овал 20"/>
          <p:cNvSpPr/>
          <p:nvPr/>
        </p:nvSpPr>
        <p:spPr>
          <a:xfrm>
            <a:off x="464816" y="1188654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22" name="Овал 21"/>
          <p:cNvSpPr/>
          <p:nvPr/>
        </p:nvSpPr>
        <p:spPr>
          <a:xfrm>
            <a:off x="483070" y="1800000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7092" y="2450543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24" name="Овал 23"/>
          <p:cNvSpPr/>
          <p:nvPr/>
        </p:nvSpPr>
        <p:spPr>
          <a:xfrm>
            <a:off x="464817" y="2967252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5</a:t>
            </a:r>
            <a:endParaRPr lang="ru-RU" sz="2000" dirty="0" smtClean="0">
              <a:latin typeface="Arial Narrow" panose="020B060602020203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93260" y="3516869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35" y="4073893"/>
            <a:ext cx="4726651" cy="703465"/>
          </a:xfrm>
          <a:prstGeom prst="rect">
            <a:avLst/>
          </a:prstGeom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8172401" y="4515967"/>
            <a:ext cx="864096" cy="50405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algn="r" defTabSz="8016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16</a:t>
            </a:r>
            <a:endParaRPr lang="ru-RU" altLang="ru-RU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5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4"/>
          <p:cNvSpPr/>
          <p:nvPr/>
        </p:nvSpPr>
        <p:spPr>
          <a:xfrm>
            <a:off x="3707912" y="1059583"/>
            <a:ext cx="4608511" cy="35283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42" y="2279367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936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БЛАГОДАРЮ  ЗА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ВНИМАНИЕ !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0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57799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8132" y="483518"/>
            <a:ext cx="8352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Декларационная кампания 2025 года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в части налоговых вычетов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 flipH="1">
            <a:off x="683568" y="1547142"/>
            <a:ext cx="5040560" cy="305655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defTabSz="889000">
              <a:spcBef>
                <a:spcPct val="0"/>
              </a:spcBef>
              <a:spcAft>
                <a:spcPts val="0"/>
              </a:spcAft>
            </a:pPr>
            <a:r>
              <a:rPr lang="ru-RU" sz="2800" b="1" i="0" kern="1200" baseline="0" dirty="0" smtClean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Как получить вычет: </a:t>
            </a:r>
          </a:p>
          <a:p>
            <a:pPr defTabSz="889000">
              <a:spcAft>
                <a:spcPts val="0"/>
              </a:spcAft>
            </a:pPr>
            <a:r>
              <a:rPr lang="ru-RU" sz="2800" b="1" dirty="0" smtClean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  - </a:t>
            </a:r>
            <a:r>
              <a:rPr lang="ru-RU" sz="2800" b="1" i="1" dirty="0" smtClean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при покупке жилья</a:t>
            </a:r>
          </a:p>
          <a:p>
            <a:pPr defTabSz="889000">
              <a:spcAft>
                <a:spcPts val="0"/>
              </a:spcAft>
            </a:pPr>
            <a:r>
              <a:rPr lang="ru-RU" sz="2800" b="1" dirty="0" smtClean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    - </a:t>
            </a:r>
            <a:r>
              <a:rPr lang="ru-RU" sz="2800" b="1" i="1" dirty="0" smtClean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строительстве дома</a:t>
            </a:r>
            <a:endParaRPr lang="ru-RU" sz="2800" b="1" i="1" dirty="0">
              <a:solidFill>
                <a:schemeClr val="accent1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r>
              <a:rPr lang="ru-RU" sz="2800" b="1" i="0" kern="1200" baseline="0" dirty="0" smtClean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      - </a:t>
            </a:r>
            <a:r>
              <a:rPr lang="ru-RU" sz="2800" b="1" i="1" kern="1200" baseline="0" dirty="0" smtClean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при оплате лечения </a:t>
            </a: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        - </a:t>
            </a:r>
            <a:r>
              <a:rPr lang="ru-RU" sz="2800" b="1" i="1" dirty="0" smtClean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при оплате обучения</a:t>
            </a:r>
            <a:endParaRPr lang="ru-RU" sz="2800" b="1" i="1" kern="1200" baseline="0" dirty="0" smtClean="0">
              <a:solidFill>
                <a:schemeClr val="accent1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Aft>
                <a:spcPts val="0"/>
              </a:spcAft>
            </a:pPr>
            <a:r>
              <a:rPr lang="ru-RU" sz="2800" b="1" dirty="0" smtClean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          - </a:t>
            </a:r>
            <a:r>
              <a:rPr lang="ru-RU" sz="2800" b="1" i="1" dirty="0" smtClean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оплате фитнес-занятий</a:t>
            </a:r>
            <a:r>
              <a:rPr lang="ru-RU" sz="2800" b="1" i="1" kern="1200" baseline="0" dirty="0" smtClean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172401" y="4515967"/>
            <a:ext cx="864096" cy="50405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algn="r" defTabSz="8016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>
                <a:solidFill>
                  <a:schemeClr val="tx2"/>
                </a:solidFill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302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68132" y="483518"/>
            <a:ext cx="8352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Имущественный налоговый вычет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2051721" y="1582043"/>
            <a:ext cx="4104455" cy="32403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323617"/>
            <a:ext cx="3562514" cy="61863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Максимальная сумма вычета </a:t>
            </a: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= </a:t>
            </a:r>
            <a:r>
              <a:rPr lang="ru-RU" sz="2000" b="1" i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2 000 000 рублей</a:t>
            </a: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Максимальная сумма возврата </a:t>
            </a: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налога </a:t>
            </a:r>
            <a:r>
              <a:rPr lang="ru-RU" sz="20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= </a:t>
            </a:r>
            <a:r>
              <a:rPr lang="ru-RU" sz="2000" b="1" i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260 000 рублей</a:t>
            </a: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rgbClr val="EC4714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Максимальная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сумма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вычета </a:t>
            </a: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(по процентам) </a:t>
            </a: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= </a:t>
            </a:r>
            <a:r>
              <a:rPr lang="ru-RU" sz="2000" b="1" i="1" dirty="0" smtClean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3 </a:t>
            </a:r>
            <a:r>
              <a:rPr lang="ru-RU" sz="2000" b="1" i="1" dirty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000 000 рублей</a:t>
            </a: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Максимальная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сумма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возврата</a:t>
            </a: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(по процентам)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налога </a:t>
            </a:r>
            <a:r>
              <a:rPr lang="ru-RU" sz="2000" b="1" dirty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= </a:t>
            </a:r>
            <a:r>
              <a:rPr lang="ru-RU" sz="2000" b="1" i="1" dirty="0" smtClean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390 </a:t>
            </a:r>
            <a:r>
              <a:rPr lang="ru-RU" sz="2000" b="1" i="1" dirty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000 рублей</a:t>
            </a:r>
          </a:p>
          <a:p>
            <a:pPr lvl="0" algn="ctr" defTabSz="889000">
              <a:spcAft>
                <a:spcPts val="0"/>
              </a:spcAft>
            </a:pPr>
            <a:endParaRPr lang="ru-RU" sz="2000" b="1" i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172401" y="4515967"/>
            <a:ext cx="864096" cy="50405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algn="r" defTabSz="8016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3</a:t>
            </a:r>
            <a:endParaRPr lang="ru-RU" altLang="ru-RU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01" y="1203598"/>
            <a:ext cx="4233100" cy="356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3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8131" y="267494"/>
            <a:ext cx="8352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Основания получения имущественного налогового вычета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1043609" y="1582043"/>
            <a:ext cx="6336704" cy="32403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7694" y="2083193"/>
            <a:ext cx="70927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Документы: договор купли - продажи (долевого строительства), </a:t>
            </a:r>
            <a:r>
              <a:rPr lang="ru-RU" sz="2000" dirty="0">
                <a:latin typeface="Arial Narrow" pitchFamily="34" charset="0"/>
              </a:rPr>
              <a:t>платежные документы, подтверждающие факт передачи </a:t>
            </a:r>
            <a:r>
              <a:rPr lang="ru-RU" sz="2000" dirty="0" smtClean="0">
                <a:latin typeface="Arial Narrow" pitchFamily="34" charset="0"/>
              </a:rPr>
              <a:t>денежных средств (ипотека – график погашения процентов)</a:t>
            </a:r>
          </a:p>
          <a:p>
            <a:endParaRPr lang="ru-RU" sz="2000" dirty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Вычет </a:t>
            </a:r>
            <a:r>
              <a:rPr lang="ru-RU" sz="2000" b="1" i="1" dirty="0" smtClean="0">
                <a:solidFill>
                  <a:srgbClr val="00823B"/>
                </a:solidFill>
                <a:latin typeface="Arial Narrow" pitchFamily="34" charset="0"/>
              </a:rPr>
              <a:t>НЕ</a:t>
            </a:r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предусмотрен:</a:t>
            </a:r>
          </a:p>
          <a:p>
            <a:r>
              <a:rPr lang="ru-RU" sz="2000" dirty="0" smtClean="0">
                <a:latin typeface="Arial Narrow" pitchFamily="34" charset="0"/>
              </a:rPr>
              <a:t>если жилье </a:t>
            </a:r>
            <a:r>
              <a:rPr lang="ru-RU" sz="2000" dirty="0">
                <a:latin typeface="Arial Narrow" pitchFamily="34" charset="0"/>
              </a:rPr>
              <a:t>приобретается за счет работодателя, материнского капитала, </a:t>
            </a:r>
            <a:r>
              <a:rPr lang="ru-RU" sz="2000" dirty="0" smtClean="0">
                <a:latin typeface="Arial Narrow" pitchFamily="34" charset="0"/>
              </a:rPr>
              <a:t>сертификата и при заключении сделки между </a:t>
            </a:r>
            <a:r>
              <a:rPr lang="ru-RU" sz="2000" dirty="0">
                <a:latin typeface="Arial Narrow" pitchFamily="34" charset="0"/>
              </a:rPr>
              <a:t>взаимозависимыми </a:t>
            </a:r>
            <a:r>
              <a:rPr lang="ru-RU" sz="2000" dirty="0" smtClean="0">
                <a:latin typeface="Arial Narrow" pitchFamily="34" charset="0"/>
              </a:rPr>
              <a:t>лицами</a:t>
            </a:r>
            <a:endParaRPr lang="ru-RU" sz="2000" dirty="0">
              <a:latin typeface="Arial Narrow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809188726"/>
              </p:ext>
            </p:extLst>
          </p:nvPr>
        </p:nvGraphicFramePr>
        <p:xfrm>
          <a:off x="475915" y="1364526"/>
          <a:ext cx="3671819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19814497"/>
              </p:ext>
            </p:extLst>
          </p:nvPr>
        </p:nvGraphicFramePr>
        <p:xfrm>
          <a:off x="4434039" y="1352590"/>
          <a:ext cx="3996444" cy="83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0" y="3830921"/>
            <a:ext cx="1024532" cy="99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8172401" y="4515967"/>
            <a:ext cx="864096" cy="50405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algn="r" defTabSz="8016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4</a:t>
            </a:r>
            <a:endParaRPr lang="ru-RU" altLang="ru-RU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5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592026" y="116453"/>
            <a:ext cx="7873935" cy="5617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>Социальный налоговый вычет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7726" y="3079870"/>
            <a:ext cx="4465833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888978"/>
            <a:r>
              <a:rPr lang="ru-RU" sz="2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НАЛОГОВАЯ ДЕКЛАРАЦИЯ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1515" y="2195496"/>
            <a:ext cx="1497557" cy="3871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888978"/>
            <a:r>
              <a:rPr lang="ru-RU" sz="1800" b="1" dirty="0">
                <a:solidFill>
                  <a:srgbClr val="EC4714"/>
                </a:solidFill>
                <a:latin typeface="Arial Narrow" pitchFamily="34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Лечение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20252" y="2200516"/>
            <a:ext cx="1217453" cy="3770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888978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Фитнес</a:t>
            </a:r>
          </a:p>
        </p:txBody>
      </p:sp>
      <p:sp>
        <p:nvSpPr>
          <p:cNvPr id="8" name="AutoShape 14" descr="https://ewenmcphee.files.wordpress.com/2015/08/doctor-and-patient_fj5cr2c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19" name="Прямоугольник 18"/>
          <p:cNvSpPr/>
          <p:nvPr/>
        </p:nvSpPr>
        <p:spPr>
          <a:xfrm>
            <a:off x="3861999" y="2179370"/>
            <a:ext cx="1708043" cy="3770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888978"/>
            <a:r>
              <a:rPr lang="ru-RU" sz="1800" b="1" dirty="0">
                <a:solidFill>
                  <a:srgbClr val="EC4714"/>
                </a:solidFill>
                <a:latin typeface="Arial Narrow" pitchFamily="34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Обучение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1013602" y="3739414"/>
            <a:ext cx="7105242" cy="28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>
            <a:off x="4574986" y="3079870"/>
            <a:ext cx="368916" cy="1573196"/>
          </a:xfrm>
          <a:prstGeom prst="rightArrow">
            <a:avLst/>
          </a:prstGeom>
          <a:solidFill>
            <a:schemeClr val="bg1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05641" y="3848489"/>
            <a:ext cx="2623033" cy="1084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888978"/>
            <a:r>
              <a:rPr lang="ru-RU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РАНЕЕ </a:t>
            </a:r>
          </a:p>
          <a:p>
            <a:pPr algn="ctr" defTabSz="888978"/>
            <a:r>
              <a:rPr lang="ru-RU" sz="2100" dirty="0">
                <a:solidFill>
                  <a:schemeClr val="accent1"/>
                </a:solidFill>
                <a:cs typeface="Times New Roman" panose="02020603050405020304" pitchFamily="18" charset="0"/>
              </a:rPr>
              <a:t>ПО РАСХОДАМ </a:t>
            </a:r>
          </a:p>
          <a:p>
            <a:pPr algn="ctr" defTabSz="888978"/>
            <a:r>
              <a:rPr lang="ru-RU" sz="2100" dirty="0">
                <a:solidFill>
                  <a:schemeClr val="accent1"/>
                </a:solidFill>
                <a:cs typeface="Times New Roman" panose="02020603050405020304" pitchFamily="18" charset="0"/>
              </a:rPr>
              <a:t>(ДО 31.12.2023)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63108" y="3079870"/>
            <a:ext cx="433336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888978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   </a:t>
            </a:r>
            <a:r>
              <a:rPr lang="ru-RU" sz="2200" b="1" i="1" dirty="0">
                <a:solidFill>
                  <a:srgbClr val="00823B"/>
                </a:solidFill>
                <a:cs typeface="Times New Roman" panose="02020603050405020304" pitchFamily="18" charset="0"/>
              </a:rPr>
              <a:t>ПРОАКТИВНЫЙ</a:t>
            </a:r>
            <a:r>
              <a:rPr lang="ru-RU" sz="2400" b="1" i="1" dirty="0">
                <a:solidFill>
                  <a:srgbClr val="00823B"/>
                </a:solidFill>
                <a:cs typeface="Times New Roman" panose="02020603050405020304" pitchFamily="18" charset="0"/>
              </a:rPr>
              <a:t> ПОРЯДОК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96636" y="3866468"/>
            <a:ext cx="2622208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888978"/>
            <a:r>
              <a:rPr lang="ru-RU" sz="2400" b="1" i="1" dirty="0">
                <a:solidFill>
                  <a:srgbClr val="00823B"/>
                </a:solidFill>
                <a:cs typeface="Times New Roman" panose="02020603050405020304" pitchFamily="18" charset="0"/>
              </a:rPr>
              <a:t>СЕЙЧАС</a:t>
            </a:r>
          </a:p>
          <a:p>
            <a:pPr algn="ctr" defTabSz="888978"/>
            <a:r>
              <a:rPr lang="ru-RU" sz="2100" i="1" dirty="0">
                <a:solidFill>
                  <a:srgbClr val="00823B"/>
                </a:solidFill>
                <a:cs typeface="Times New Roman" panose="02020603050405020304" pitchFamily="18" charset="0"/>
              </a:rPr>
              <a:t>ПО РАСХОДАМ </a:t>
            </a:r>
          </a:p>
          <a:p>
            <a:pPr algn="ctr" defTabSz="888978"/>
            <a:r>
              <a:rPr lang="ru-RU" sz="2100" i="1" dirty="0">
                <a:solidFill>
                  <a:srgbClr val="00823B"/>
                </a:solidFill>
                <a:cs typeface="Times New Roman" panose="02020603050405020304" pitchFamily="18" charset="0"/>
              </a:rPr>
              <a:t>(С 01.01.2024)</a:t>
            </a:r>
          </a:p>
          <a:p>
            <a:pPr algn="ctr" defTabSz="888978"/>
            <a:endParaRPr lang="ru-RU" sz="2400" dirty="0">
              <a:solidFill>
                <a:srgbClr val="00823B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Нижний колонтитул 2"/>
          <p:cNvSpPr txBox="1">
            <a:spLocks/>
          </p:cNvSpPr>
          <p:nvPr/>
        </p:nvSpPr>
        <p:spPr>
          <a:xfrm rot="16200000">
            <a:off x="-445945" y="1332979"/>
            <a:ext cx="1864046" cy="14209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srgbClr val="00823B"/>
                </a:solidFill>
              </a:rPr>
              <a:t>ФЗ №389-ФЗ от 31.07.2024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486078" y="2501304"/>
            <a:ext cx="1" cy="1889642"/>
          </a:xfrm>
          <a:prstGeom prst="line">
            <a:avLst/>
          </a:prstGeom>
          <a:ln w="12700">
            <a:solidFill>
              <a:srgbClr val="00823B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авая фигурная скобка 26"/>
          <p:cNvSpPr/>
          <p:nvPr/>
        </p:nvSpPr>
        <p:spPr>
          <a:xfrm rot="5400000">
            <a:off x="4503745" y="-1028677"/>
            <a:ext cx="520433" cy="7350257"/>
          </a:xfrm>
          <a:prstGeom prst="rightBrace">
            <a:avLst>
              <a:gd name="adj1" fmla="val 39434"/>
              <a:gd name="adj2" fmla="val 50137"/>
            </a:avLst>
          </a:prstGeom>
          <a:ln w="3810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15" y="640162"/>
            <a:ext cx="1566370" cy="157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33" y="640163"/>
            <a:ext cx="1428750" cy="153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3" y="640163"/>
            <a:ext cx="1587287" cy="158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8172401" y="4515967"/>
            <a:ext cx="864096" cy="50405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algn="r" defTabSz="8016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5</a:t>
            </a:r>
            <a:endParaRPr lang="ru-RU" altLang="ru-RU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06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1" y="715295"/>
            <a:ext cx="2925504" cy="4142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71" y="715295"/>
            <a:ext cx="2940471" cy="4142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22" y="2403240"/>
            <a:ext cx="3316371" cy="2085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42708" y="760190"/>
            <a:ext cx="1279814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b="1" i="1" dirty="0">
                <a:solidFill>
                  <a:schemeClr val="accent5"/>
                </a:solidFill>
              </a:rPr>
              <a:t>ЗА СЕБЯ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3730" y="2667425"/>
            <a:ext cx="278027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b="1" i="1" dirty="0">
                <a:solidFill>
                  <a:schemeClr val="accent5"/>
                </a:solidFill>
              </a:rPr>
              <a:t>ЗА РОДСТВЕННИКА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" y="84289"/>
            <a:ext cx="903046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>Пример справки (медицина) КНД 1151156 </a:t>
            </a:r>
          </a:p>
        </p:txBody>
      </p:sp>
      <p:sp>
        <p:nvSpPr>
          <p:cNvPr id="21" name="Нижний колонтитул 2"/>
          <p:cNvSpPr txBox="1">
            <a:spLocks/>
          </p:cNvSpPr>
          <p:nvPr/>
        </p:nvSpPr>
        <p:spPr>
          <a:xfrm rot="16200000">
            <a:off x="-445104" y="1351513"/>
            <a:ext cx="1864046" cy="14209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sz="800" dirty="0">
                <a:solidFill>
                  <a:srgbClr val="00823B"/>
                </a:solidFill>
              </a:rPr>
              <a:t>ФЗ №389-ФЗ от 31.07.2024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486078" y="2501304"/>
            <a:ext cx="1" cy="1889642"/>
          </a:xfrm>
          <a:prstGeom prst="line">
            <a:avLst/>
          </a:prstGeom>
          <a:ln w="12700">
            <a:solidFill>
              <a:srgbClr val="00823B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03741" y="3006186"/>
            <a:ext cx="2297456" cy="135442"/>
          </a:xfrm>
          <a:prstGeom prst="rect">
            <a:avLst/>
          </a:prstGeom>
          <a:noFill/>
          <a:ln w="31750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24483" y="715296"/>
            <a:ext cx="2272974" cy="1054135"/>
          </a:xfrm>
          <a:prstGeom prst="rect">
            <a:avLst/>
          </a:prstGeom>
          <a:solidFill>
            <a:schemeClr val="bg1"/>
          </a:solidFill>
          <a:ln>
            <a:solidFill>
              <a:srgbClr val="00823B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 smtClean="0">
                <a:solidFill>
                  <a:srgbClr val="DF5A3F"/>
                </a:solidFill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00823B"/>
                </a:solidFill>
                <a:cs typeface="Times New Roman" panose="02020603050405020304" pitchFamily="18" charset="0"/>
              </a:rPr>
              <a:t>КНД: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00823B"/>
                </a:solidFill>
                <a:cs typeface="Times New Roman" panose="02020603050405020304" pitchFamily="18" charset="0"/>
              </a:rPr>
              <a:t>1151156-медицина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00823B"/>
                </a:solidFill>
                <a:cs typeface="Times New Roman" panose="02020603050405020304" pitchFamily="18" charset="0"/>
              </a:rPr>
              <a:t>1151158-обучение</a:t>
            </a:r>
            <a:endParaRPr lang="ru-RU" b="1" i="1" dirty="0">
              <a:solidFill>
                <a:srgbClr val="00823B"/>
              </a:solidFill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00823B"/>
                </a:solidFill>
                <a:cs typeface="Times New Roman" panose="02020603050405020304" pitchFamily="18" charset="0"/>
              </a:rPr>
              <a:t>1151160-фитнес</a:t>
            </a:r>
            <a:endParaRPr lang="ru-RU" i="1" dirty="0">
              <a:solidFill>
                <a:srgbClr val="00823B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90833" y="994720"/>
            <a:ext cx="790832" cy="253313"/>
          </a:xfrm>
          <a:prstGeom prst="ellipse">
            <a:avLst/>
          </a:prstGeom>
          <a:noFill/>
          <a:ln w="2222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581666" y="1121376"/>
            <a:ext cx="5438606" cy="0"/>
          </a:xfrm>
          <a:prstGeom prst="straightConnector1">
            <a:avLst/>
          </a:prstGeom>
          <a:ln>
            <a:solidFill>
              <a:srgbClr val="008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3"/>
          <p:cNvSpPr txBox="1">
            <a:spLocks/>
          </p:cNvSpPr>
          <p:nvPr/>
        </p:nvSpPr>
        <p:spPr>
          <a:xfrm>
            <a:off x="8172401" y="4515967"/>
            <a:ext cx="864096" cy="50405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algn="r" defTabSz="8016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6</a:t>
            </a:r>
            <a:endParaRPr lang="ru-RU" altLang="ru-RU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9873223">
            <a:off x="6899833" y="1694780"/>
            <a:ext cx="478661" cy="12749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latin typeface="Arial Narrow" pitchFamily="34" charset="0"/>
              </a:rPr>
              <a:t>6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43793" y="123478"/>
            <a:ext cx="8352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Основания получения социального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налогового вычета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2051721" y="1582043"/>
            <a:ext cx="4104455" cy="32403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541534"/>
            <a:ext cx="72728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Arial Narrow" pitchFamily="34" charset="0"/>
            </a:endParaRPr>
          </a:p>
          <a:p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Документы: Справка от поставщика услуг по форме КНД (1151156, 1151158, 1151160) – новый документ за 2024 год и на 2025 год</a:t>
            </a:r>
          </a:p>
          <a:p>
            <a:r>
              <a:rPr lang="ru-RU" sz="2000" i="1" dirty="0" smtClean="0">
                <a:latin typeface="Arial Narrow" pitchFamily="34" charset="0"/>
              </a:rPr>
              <a:t>(Договор на оказание услуг, лицензия, медицинская </a:t>
            </a:r>
            <a:r>
              <a:rPr lang="ru-RU" sz="2000" i="1" dirty="0">
                <a:latin typeface="Arial Narrow" pitchFamily="34" charset="0"/>
              </a:rPr>
              <a:t>справка либо рецептурный </a:t>
            </a:r>
            <a:r>
              <a:rPr lang="ru-RU" sz="2000" i="1" dirty="0" smtClean="0">
                <a:latin typeface="Arial Narrow" pitchFamily="34" charset="0"/>
              </a:rPr>
              <a:t>бланк, платежные </a:t>
            </a:r>
            <a:r>
              <a:rPr lang="ru-RU" sz="2000" i="1" dirty="0">
                <a:latin typeface="Arial Narrow" pitchFamily="34" charset="0"/>
              </a:rPr>
              <a:t>документы, подтверждающие факт передачи денежных </a:t>
            </a:r>
            <a:r>
              <a:rPr lang="ru-RU" sz="2000" i="1" dirty="0" smtClean="0">
                <a:latin typeface="Arial Narrow" pitchFamily="34" charset="0"/>
              </a:rPr>
              <a:t>средств – в части вычета за 2022-2023 гг.)</a:t>
            </a:r>
          </a:p>
          <a:p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Вычет </a:t>
            </a:r>
            <a:r>
              <a:rPr lang="ru-RU" sz="2000" dirty="0">
                <a:latin typeface="Arial Narrow" pitchFamily="34" charset="0"/>
              </a:rPr>
              <a:t>за физкультурно-оздоровительные услуги можно получить </a:t>
            </a:r>
            <a:r>
              <a:rPr lang="ru-RU" sz="2000" dirty="0" smtClean="0">
                <a:latin typeface="Arial Narrow" pitchFamily="34" charset="0"/>
              </a:rPr>
              <a:t>только, если организация (ИП) входит в </a:t>
            </a:r>
            <a:r>
              <a:rPr lang="ru-RU" sz="2000" b="1" i="1" dirty="0" smtClean="0">
                <a:solidFill>
                  <a:srgbClr val="00823B"/>
                </a:solidFill>
                <a:latin typeface="Arial Narrow" pitchFamily="34" charset="0"/>
              </a:rPr>
              <a:t>ПЕРЕЧЕНЬ</a:t>
            </a:r>
            <a:r>
              <a:rPr lang="ru-RU" sz="2000" b="1" dirty="0" smtClean="0">
                <a:solidFill>
                  <a:srgbClr val="EC4714"/>
                </a:solidFill>
                <a:latin typeface="Arial Narrow" pitchFamily="34" charset="0"/>
              </a:rPr>
              <a:t> </a:t>
            </a:r>
            <a:r>
              <a:rPr lang="ru-RU" sz="2000" dirty="0">
                <a:latin typeface="Arial Narrow" pitchFamily="34" charset="0"/>
              </a:rPr>
              <a:t>Министерства спорта </a:t>
            </a:r>
            <a:r>
              <a:rPr lang="ru-RU" sz="2000" dirty="0" smtClean="0">
                <a:latin typeface="Arial Narrow" pitchFamily="34" charset="0"/>
              </a:rPr>
              <a:t>РФ (официальный сайт)</a:t>
            </a:r>
            <a:endParaRPr lang="ru-RU" sz="2000" dirty="0">
              <a:latin typeface="Arial Narrow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60865828"/>
              </p:ext>
            </p:extLst>
          </p:nvPr>
        </p:nvGraphicFramePr>
        <p:xfrm>
          <a:off x="543793" y="1233577"/>
          <a:ext cx="3671819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08264931"/>
              </p:ext>
            </p:extLst>
          </p:nvPr>
        </p:nvGraphicFramePr>
        <p:xfrm>
          <a:off x="4535905" y="1200696"/>
          <a:ext cx="4104456" cy="85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986053"/>
            <a:ext cx="1005207" cy="9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3"/>
          <p:cNvSpPr txBox="1">
            <a:spLocks/>
          </p:cNvSpPr>
          <p:nvPr/>
        </p:nvSpPr>
        <p:spPr>
          <a:xfrm>
            <a:off x="8172401" y="4515967"/>
            <a:ext cx="864096" cy="50405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algn="r" defTabSz="8016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7</a:t>
            </a:r>
            <a:endParaRPr lang="ru-RU" altLang="ru-RU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6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 flipV="1">
            <a:off x="2756389" y="3857385"/>
            <a:ext cx="5532092" cy="31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155575" y="103630"/>
            <a:ext cx="883670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>Предельный размер социального вычета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2051722" y="1582044"/>
            <a:ext cx="4104455" cy="32403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953" anchor="ctr" anchorCtr="0">
            <a:noAutofit/>
          </a:bodyPr>
          <a:lstStyle/>
          <a:p>
            <a:pPr algn="ctr" defTabSz="888978"/>
            <a:endParaRPr lang="ru-RU" sz="2800" b="1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97764" y="2287166"/>
            <a:ext cx="2086165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57275" y="2788937"/>
            <a:ext cx="1833007" cy="7155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888978"/>
            <a:r>
              <a:rPr lang="ru-RU" sz="2100" b="1" dirty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120 000</a:t>
            </a:r>
            <a:endParaRPr lang="ru-RU" b="1" dirty="0" smtClean="0">
              <a:solidFill>
                <a:schemeClr val="accent1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ctr" defTabSz="888978"/>
            <a:r>
              <a:rPr lang="ru-RU" sz="2100" b="1" dirty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50 000</a:t>
            </a:r>
            <a:endParaRPr lang="ru-RU" b="1" dirty="0">
              <a:solidFill>
                <a:schemeClr val="accent1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1389" y="2073019"/>
            <a:ext cx="1280155" cy="3770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888978"/>
            <a:r>
              <a:rPr lang="ru-RU" sz="1800" b="1" dirty="0">
                <a:solidFill>
                  <a:srgbClr val="EC4714"/>
                </a:solidFill>
                <a:latin typeface="Arial Narrow" pitchFamily="34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Лечение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38135" y="2115620"/>
            <a:ext cx="1057397" cy="3770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888978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Фитнес</a:t>
            </a:r>
          </a:p>
        </p:txBody>
      </p:sp>
      <p:sp>
        <p:nvSpPr>
          <p:cNvPr id="8" name="AutoShape 14" descr="https://ewenmcphee.files.wordpress.com/2015/08/doctor-and-patient_fj5cr2c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19" name="Прямоугольник 18"/>
          <p:cNvSpPr/>
          <p:nvPr/>
        </p:nvSpPr>
        <p:spPr>
          <a:xfrm>
            <a:off x="4130232" y="2098628"/>
            <a:ext cx="1571417" cy="3770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888978"/>
            <a:r>
              <a:rPr lang="ru-RU" sz="1800" b="1" dirty="0">
                <a:solidFill>
                  <a:srgbClr val="EC4714"/>
                </a:solidFill>
                <a:latin typeface="Arial Narrow" pitchFamily="34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Обучение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32271" y="3521386"/>
            <a:ext cx="1052533" cy="7155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888978"/>
            <a:r>
              <a:rPr lang="ru-RU" sz="2100" b="1" dirty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15 600</a:t>
            </a:r>
          </a:p>
          <a:p>
            <a:pPr algn="ctr" defTabSz="888978"/>
            <a:r>
              <a:rPr lang="ru-RU" sz="2100" b="1" dirty="0">
                <a:solidFill>
                  <a:schemeClr val="accent1"/>
                </a:solidFill>
                <a:latin typeface="Arial Narrow" pitchFamily="34" charset="0"/>
                <a:cs typeface="Times New Roman" panose="02020603050405020304" pitchFamily="18" charset="0"/>
              </a:rPr>
              <a:t>6 500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7275" y="4238779"/>
            <a:ext cx="1806653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888978"/>
            <a:r>
              <a:rPr lang="ru-RU" sz="15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РАНЕЕ </a:t>
            </a:r>
          </a:p>
          <a:p>
            <a:pPr algn="ctr" defTabSz="888978"/>
            <a:r>
              <a:rPr lang="ru-RU" sz="1500" dirty="0">
                <a:solidFill>
                  <a:schemeClr val="accent1"/>
                </a:solidFill>
                <a:cs typeface="Times New Roman" panose="02020603050405020304" pitchFamily="18" charset="0"/>
              </a:rPr>
              <a:t>ПО РАСХОДАМ </a:t>
            </a:r>
          </a:p>
          <a:p>
            <a:pPr algn="ctr" defTabSz="888978"/>
            <a:r>
              <a:rPr lang="ru-RU" sz="1500" dirty="0">
                <a:solidFill>
                  <a:schemeClr val="accent1"/>
                </a:solidFill>
                <a:cs typeface="Times New Roman" panose="02020603050405020304" pitchFamily="18" charset="0"/>
              </a:rPr>
              <a:t>(ДО 31.12.2023)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1204" y="2856549"/>
            <a:ext cx="2004572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888978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Максимальная сумма налогового вычета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8952" y="3657254"/>
            <a:ext cx="1968025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888978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Максимальная сумма возврата налога 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820826" y="3542692"/>
            <a:ext cx="7537112" cy="1623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731496" y="4197699"/>
            <a:ext cx="7550566" cy="52253"/>
          </a:xfrm>
          <a:prstGeom prst="line">
            <a:avLst/>
          </a:prstGeom>
          <a:ln w="349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39659" y="2863548"/>
            <a:ext cx="0" cy="17280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ижний колонтитул 2"/>
          <p:cNvSpPr txBox="1">
            <a:spLocks/>
          </p:cNvSpPr>
          <p:nvPr/>
        </p:nvSpPr>
        <p:spPr>
          <a:xfrm rot="16200000">
            <a:off x="-445104" y="1361749"/>
            <a:ext cx="1864046" cy="14209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srgbClr val="00823B"/>
                </a:solidFill>
              </a:rPr>
              <a:t>ФЗ №159-ФЗ от 28.04.2023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86078" y="2501304"/>
            <a:ext cx="1" cy="1889642"/>
          </a:xfrm>
          <a:prstGeom prst="line">
            <a:avLst/>
          </a:prstGeom>
          <a:ln w="12700">
            <a:solidFill>
              <a:srgbClr val="00823B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871516" y="4218946"/>
            <a:ext cx="1969330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888978"/>
            <a:r>
              <a:rPr lang="ru-RU" sz="1500" b="1" i="1" dirty="0">
                <a:solidFill>
                  <a:srgbClr val="00823B"/>
                </a:solidFill>
                <a:cs typeface="Times New Roman" panose="02020603050405020304" pitchFamily="18" charset="0"/>
              </a:rPr>
              <a:t>СЕЙЧАС</a:t>
            </a:r>
          </a:p>
          <a:p>
            <a:pPr algn="ctr" defTabSz="888978"/>
            <a:r>
              <a:rPr lang="ru-RU" sz="1500" i="1" dirty="0">
                <a:solidFill>
                  <a:srgbClr val="00823B"/>
                </a:solidFill>
                <a:cs typeface="Times New Roman" panose="02020603050405020304" pitchFamily="18" charset="0"/>
              </a:rPr>
              <a:t>ПО РАСХОДАМ </a:t>
            </a:r>
          </a:p>
          <a:p>
            <a:pPr algn="ctr" defTabSz="888978"/>
            <a:r>
              <a:rPr lang="ru-RU" sz="1500" i="1" dirty="0">
                <a:solidFill>
                  <a:srgbClr val="00823B"/>
                </a:solidFill>
                <a:cs typeface="Times New Roman" panose="02020603050405020304" pitchFamily="18" charset="0"/>
              </a:rPr>
              <a:t>(С 01.01.2024)</a:t>
            </a:r>
            <a:endParaRPr lang="ru-RU" sz="1500" i="1" dirty="0">
              <a:solidFill>
                <a:srgbClr val="00823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46460" y="2800284"/>
            <a:ext cx="935592" cy="715580"/>
          </a:xfrm>
          <a:prstGeom prst="rect">
            <a:avLst/>
          </a:prstGeom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 defTabSz="888978"/>
            <a:r>
              <a:rPr lang="ru-RU" sz="2100" b="1" i="1" dirty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150 000</a:t>
            </a:r>
          </a:p>
          <a:p>
            <a:pPr algn="ctr" defTabSz="888978"/>
            <a:r>
              <a:rPr lang="ru-RU" sz="2100" b="1" i="1" dirty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110 000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07774" y="3533165"/>
            <a:ext cx="812963" cy="715580"/>
          </a:xfrm>
          <a:prstGeom prst="rect">
            <a:avLst/>
          </a:prstGeom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 defTabSz="888978"/>
            <a:r>
              <a:rPr lang="ru-RU" sz="2100" b="1" i="1" dirty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19 500</a:t>
            </a:r>
          </a:p>
          <a:p>
            <a:pPr algn="ctr" defTabSz="888978"/>
            <a:r>
              <a:rPr lang="ru-RU" sz="2100" b="1" i="1" dirty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14 300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2756389" y="3109177"/>
            <a:ext cx="5543507" cy="30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660232" y="2787967"/>
            <a:ext cx="0" cy="17280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60232" y="2838838"/>
            <a:ext cx="288032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за себя, детей (мед., фитнес)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0233" y="3155612"/>
            <a:ext cx="2332046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за детей (обучение)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0234" y="3542692"/>
            <a:ext cx="2736302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за себя,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детей (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мед., фитнес)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60234" y="3899627"/>
            <a:ext cx="2364761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детей (обучение)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4695072" y="3010711"/>
            <a:ext cx="282068" cy="1573196"/>
          </a:xfrm>
          <a:prstGeom prst="rightArrow">
            <a:avLst/>
          </a:prstGeom>
          <a:solidFill>
            <a:schemeClr val="bg1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80" y="587860"/>
            <a:ext cx="1566370" cy="157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31" y="619494"/>
            <a:ext cx="1426369" cy="154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25" y="573060"/>
            <a:ext cx="1587104" cy="158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Номер слайда 3"/>
          <p:cNvSpPr txBox="1">
            <a:spLocks/>
          </p:cNvSpPr>
          <p:nvPr/>
        </p:nvSpPr>
        <p:spPr>
          <a:xfrm>
            <a:off x="8172401" y="4515967"/>
            <a:ext cx="864096" cy="50405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algn="r" defTabSz="8016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8</a:t>
            </a:r>
            <a:endParaRPr lang="ru-RU" altLang="ru-RU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658" y="2363358"/>
            <a:ext cx="738289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15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07975" y="340832"/>
            <a:ext cx="83523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Упрощенный порядок вычетов 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2051721" y="1582043"/>
            <a:ext cx="4104455" cy="32403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6801" y="1471191"/>
            <a:ext cx="3662854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0737" y="2571750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Использование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налогоплательщиком Личного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кабинета 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Участие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банка 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проекте упрощенного порядка вычетов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333779" y="-1457277"/>
            <a:ext cx="77637" cy="7847658"/>
          </a:xfrm>
          <a:prstGeom prst="rightBrace">
            <a:avLst>
              <a:gd name="adj1" fmla="val 39434"/>
              <a:gd name="adj2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C4714"/>
              </a:solidFill>
            </a:endParaRPr>
          </a:p>
        </p:txBody>
      </p:sp>
      <p:sp>
        <p:nvSpPr>
          <p:cNvPr id="7" name="AutoShape 2" descr="https://msfo.ru/upload/iblock/fd5/02qport6edbn3x1g0u79a2secmy114h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papik.pro/uploads/posts/2021-11/1636109357_44-papik-pro-p-logotip-sbera-foto-4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824276843"/>
              </p:ext>
            </p:extLst>
          </p:nvPr>
        </p:nvGraphicFramePr>
        <p:xfrm>
          <a:off x="539552" y="1033536"/>
          <a:ext cx="3656218" cy="1324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538789802"/>
              </p:ext>
            </p:extLst>
          </p:nvPr>
        </p:nvGraphicFramePr>
        <p:xfrm>
          <a:off x="4418576" y="1044321"/>
          <a:ext cx="3888432" cy="128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80" y="3486466"/>
            <a:ext cx="2088233" cy="133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6" y="3359323"/>
            <a:ext cx="2343027" cy="13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Номер слайда 3"/>
          <p:cNvSpPr txBox="1">
            <a:spLocks/>
          </p:cNvSpPr>
          <p:nvPr/>
        </p:nvSpPr>
        <p:spPr>
          <a:xfrm>
            <a:off x="8172401" y="4515967"/>
            <a:ext cx="864096" cy="50405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algn="r" defTabSz="801688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9</a:t>
            </a:r>
            <a:endParaRPr lang="ru-RU" altLang="ru-RU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86466"/>
            <a:ext cx="31638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1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15322</TotalTime>
  <Words>1194</Words>
  <Application>Microsoft Office PowerPoint</Application>
  <PresentationFormat>Экран (16:9)</PresentationFormat>
  <Paragraphs>239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Times New Roman</vt:lpstr>
      <vt:lpstr>Wingdings</vt:lpstr>
      <vt:lpstr>10_Present_FNS2012_A4</vt:lpstr>
      <vt:lpstr>11_Present_FNS2012_A4</vt:lpstr>
      <vt:lpstr>12_Present_FNS2012_A4</vt:lpstr>
      <vt:lpstr>13_Present_FNS2012_A4</vt:lpstr>
      <vt:lpstr>14_Present_FNS2012_A4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Балуева Наталья Борисовна</cp:lastModifiedBy>
  <cp:revision>1813</cp:revision>
  <cp:lastPrinted>2021-08-23T14:33:04Z</cp:lastPrinted>
  <dcterms:created xsi:type="dcterms:W3CDTF">2013-03-25T05:56:00Z</dcterms:created>
  <dcterms:modified xsi:type="dcterms:W3CDTF">2025-03-26T06:09:54Z</dcterms:modified>
</cp:coreProperties>
</file>